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2"/>
  </p:notesMasterIdLst>
  <p:sldIdLst>
    <p:sldId id="257" r:id="rId2"/>
    <p:sldId id="616" r:id="rId3"/>
    <p:sldId id="885" r:id="rId4"/>
    <p:sldId id="824" r:id="rId5"/>
    <p:sldId id="846" r:id="rId6"/>
    <p:sldId id="847" r:id="rId7"/>
    <p:sldId id="848" r:id="rId8"/>
    <p:sldId id="849" r:id="rId9"/>
    <p:sldId id="850" r:id="rId10"/>
    <p:sldId id="886" r:id="rId11"/>
    <p:sldId id="852" r:id="rId12"/>
    <p:sldId id="853" r:id="rId13"/>
    <p:sldId id="854" r:id="rId14"/>
    <p:sldId id="883" r:id="rId15"/>
    <p:sldId id="825" r:id="rId16"/>
    <p:sldId id="826" r:id="rId17"/>
    <p:sldId id="827" r:id="rId18"/>
    <p:sldId id="888" r:id="rId19"/>
    <p:sldId id="887" r:id="rId20"/>
    <p:sldId id="829" r:id="rId21"/>
    <p:sldId id="830" r:id="rId22"/>
    <p:sldId id="831" r:id="rId23"/>
    <p:sldId id="832" r:id="rId24"/>
    <p:sldId id="833" r:id="rId25"/>
    <p:sldId id="834" r:id="rId26"/>
    <p:sldId id="835" r:id="rId27"/>
    <p:sldId id="837" r:id="rId28"/>
    <p:sldId id="836" r:id="rId29"/>
    <p:sldId id="838" r:id="rId30"/>
    <p:sldId id="839" r:id="rId31"/>
    <p:sldId id="840" r:id="rId32"/>
    <p:sldId id="841" r:id="rId33"/>
    <p:sldId id="875" r:id="rId34"/>
    <p:sldId id="842" r:id="rId35"/>
    <p:sldId id="843" r:id="rId36"/>
    <p:sldId id="872" r:id="rId37"/>
    <p:sldId id="873" r:id="rId38"/>
    <p:sldId id="874" r:id="rId39"/>
    <p:sldId id="877" r:id="rId40"/>
    <p:sldId id="876" r:id="rId41"/>
    <p:sldId id="878" r:id="rId42"/>
    <p:sldId id="879" r:id="rId43"/>
    <p:sldId id="880" r:id="rId44"/>
    <p:sldId id="881" r:id="rId45"/>
    <p:sldId id="882" r:id="rId46"/>
    <p:sldId id="889" r:id="rId47"/>
    <p:sldId id="855" r:id="rId48"/>
    <p:sldId id="902" r:id="rId49"/>
    <p:sldId id="856" r:id="rId50"/>
    <p:sldId id="857" r:id="rId51"/>
    <p:sldId id="858" r:id="rId52"/>
    <p:sldId id="859" r:id="rId53"/>
    <p:sldId id="860" r:id="rId54"/>
    <p:sldId id="862" r:id="rId55"/>
    <p:sldId id="864" r:id="rId56"/>
    <p:sldId id="865" r:id="rId57"/>
    <p:sldId id="903" r:id="rId58"/>
    <p:sldId id="866" r:id="rId59"/>
    <p:sldId id="867" r:id="rId60"/>
    <p:sldId id="884" r:id="rId61"/>
    <p:sldId id="904" r:id="rId62"/>
    <p:sldId id="905" r:id="rId63"/>
    <p:sldId id="868" r:id="rId64"/>
    <p:sldId id="908" r:id="rId65"/>
    <p:sldId id="894" r:id="rId66"/>
    <p:sldId id="895" r:id="rId67"/>
    <p:sldId id="896" r:id="rId68"/>
    <p:sldId id="897" r:id="rId69"/>
    <p:sldId id="898" r:id="rId70"/>
    <p:sldId id="909" r:id="rId71"/>
    <p:sldId id="910" r:id="rId72"/>
    <p:sldId id="844" r:id="rId73"/>
    <p:sldId id="845" r:id="rId74"/>
    <p:sldId id="911" r:id="rId75"/>
    <p:sldId id="891" r:id="rId76"/>
    <p:sldId id="892" r:id="rId77"/>
    <p:sldId id="906" r:id="rId78"/>
    <p:sldId id="893" r:id="rId79"/>
    <p:sldId id="907" r:id="rId80"/>
    <p:sldId id="91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D29A-582B-7A4C-9027-24A3EB20882B}">
          <p14:sldIdLst>
            <p14:sldId id="257"/>
            <p14:sldId id="616"/>
            <p14:sldId id="885"/>
          </p14:sldIdLst>
        </p14:section>
        <p14:section name="people" id="{037B12E3-E472-874F-A030-F055C1C79AD7}">
          <p14:sldIdLst>
            <p14:sldId id="824"/>
          </p14:sldIdLst>
        </p14:section>
        <p14:section name="reading" id="{6E7718C7-1FC6-E942-8531-FD1562F317C4}">
          <p14:sldIdLst>
            <p14:sldId id="846"/>
            <p14:sldId id="847"/>
            <p14:sldId id="848"/>
            <p14:sldId id="849"/>
            <p14:sldId id="850"/>
            <p14:sldId id="886"/>
            <p14:sldId id="852"/>
            <p14:sldId id="853"/>
            <p14:sldId id="854"/>
          </p14:sldIdLst>
        </p14:section>
        <p14:section name="influence" id="{626CA71E-7B9B-DB41-9B13-C056EA275977}">
          <p14:sldIdLst>
            <p14:sldId id="883"/>
            <p14:sldId id="825"/>
            <p14:sldId id="826"/>
            <p14:sldId id="827"/>
            <p14:sldId id="888"/>
            <p14:sldId id="887"/>
            <p14:sldId id="829"/>
            <p14:sldId id="830"/>
            <p14:sldId id="831"/>
            <p14:sldId id="832"/>
            <p14:sldId id="833"/>
            <p14:sldId id="834"/>
            <p14:sldId id="835"/>
            <p14:sldId id="837"/>
            <p14:sldId id="836"/>
            <p14:sldId id="838"/>
            <p14:sldId id="839"/>
            <p14:sldId id="840"/>
            <p14:sldId id="841"/>
            <p14:sldId id="875"/>
            <p14:sldId id="842"/>
            <p14:sldId id="843"/>
            <p14:sldId id="872"/>
            <p14:sldId id="873"/>
            <p14:sldId id="874"/>
            <p14:sldId id="877"/>
            <p14:sldId id="876"/>
            <p14:sldId id="878"/>
            <p14:sldId id="879"/>
            <p14:sldId id="880"/>
            <p14:sldId id="881"/>
            <p14:sldId id="882"/>
          </p14:sldIdLst>
        </p14:section>
        <p14:section name="motivation" id="{D19990B4-7D9D-4844-940B-F71A7A665BD0}">
          <p14:sldIdLst>
            <p14:sldId id="889"/>
            <p14:sldId id="855"/>
            <p14:sldId id="902"/>
            <p14:sldId id="856"/>
            <p14:sldId id="857"/>
            <p14:sldId id="858"/>
            <p14:sldId id="859"/>
            <p14:sldId id="860"/>
            <p14:sldId id="862"/>
            <p14:sldId id="864"/>
            <p14:sldId id="865"/>
            <p14:sldId id="903"/>
            <p14:sldId id="866"/>
            <p14:sldId id="867"/>
            <p14:sldId id="884"/>
            <p14:sldId id="904"/>
            <p14:sldId id="905"/>
            <p14:sldId id="868"/>
          </p14:sldIdLst>
        </p14:section>
        <p14:section name="day 2" id="{88037F1D-D3AE-674B-BDD3-9E9F985271D5}">
          <p14:sldIdLst>
            <p14:sldId id="908"/>
            <p14:sldId id="894"/>
            <p14:sldId id="895"/>
            <p14:sldId id="896"/>
            <p14:sldId id="897"/>
            <p14:sldId id="898"/>
            <p14:sldId id="909"/>
            <p14:sldId id="910"/>
            <p14:sldId id="844"/>
            <p14:sldId id="845"/>
            <p14:sldId id="911"/>
            <p14:sldId id="891"/>
            <p14:sldId id="892"/>
            <p14:sldId id="906"/>
            <p14:sldId id="893"/>
            <p14:sldId id="907"/>
            <p14:sldId id="9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939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3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5227-AC26-6156-9327-4B8CF764B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9453C-E905-C620-DB22-85485A1D5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A0D23-C41C-6B9D-B135-60A4F314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F713-5362-E6D7-ECA0-A523F16C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55764-E979-A50C-BC93-1350A1A3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B78D-4722-D24E-8634-0DE6B5B5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A92EF-2242-B158-DFCD-6E729D466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94649-B18E-6DC6-A36E-364E483A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90F8-C743-3F12-76FD-62B2F940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0F79D-D9D2-BCF6-DCF6-002CAF65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4683A-9237-8B81-8469-FBF06E2A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57CA8-58B7-C33D-86CE-1ECFDF941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B0AA4-9DDF-0ED3-2DFE-EE5274F3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632C-4E50-6F1C-E08B-3F53EF89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F91E-5C61-6152-885F-0266654D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0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2BCD-93DA-27CC-04FB-070922C9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26F4-2C1C-FDCF-6D76-6D09FC1E9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540D-909B-5FDD-2C07-588961C3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6D6C-1F55-5F92-27AC-F54B32D3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08EBC-048B-6C16-A575-8BFB22F1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9A32-F079-1A08-D0D6-11C455BD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0AD90-C4EA-CECC-8285-846ECE692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BCA4C-A553-BEBC-8E92-FBAC4547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FED9B-F80E-7E28-29F4-7E2E2BA2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05450-AB63-A6A8-3230-7D4CF0A1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978F-FA38-8FB6-43F3-C7D39B29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06E2B-B53F-47A5-3EF0-7E7149490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F9897-2A3E-20F6-37E3-FB4ACBFEA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E6D4C-AB38-1B4D-BDFC-82CB90C8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6EF74-431D-2C1E-9A0F-A832BD79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B9941-0D8A-9C12-C7E8-5527E7B5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B755-3176-D73F-AFCD-2466D03F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BA34-3C48-2959-7E04-E12B350D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A8BC4-36F4-28AC-690C-896A412CB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5778-715D-E4F7-F1E3-873CE7F5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FB985-6237-2F66-AF96-6845C7CDF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CDC7E-BB0E-18CA-CB39-6A690CC6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4160B-A30C-4780-C9D8-0A593DEC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E8FAA-96F5-2EF7-10A4-52E54245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64BB-808B-A784-F118-FC3FF6B6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6CBF6-0DE9-9A34-5295-A39CE99E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FBE69-D62F-4132-0270-6818351C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4548-A1EC-97F1-EF3C-78E831C2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FA85-FC80-64D8-47A6-5346BEFF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14172-D8CA-9EF4-0236-6825931B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8833-179A-7C1F-165C-1FE3E879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80A5-6214-0EB3-240A-7DC1D54D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4089-0E74-FA55-E4CC-BDFB2CB1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15B97-02CF-0120-44B0-1310747E5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05A31-DBE4-0C9E-3265-EE2B2065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7729E-37E2-4D6C-B876-68DA8B52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C4C82-E125-5D52-2195-7A187B54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6C78-2E3B-6547-1731-07FCD98A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B2814-772B-AA65-FD73-16900DF12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81FC0-8773-2B53-2D45-41625970D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ACAB-C0EA-7501-E9E3-94855912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18BC-D9FA-23B8-EC26-7CF5D904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651AD-F7C0-0D68-77C0-D4D1B5F3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4AF26-B451-05D8-92BD-902F72A4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8D439-C06C-B066-9D9A-AF98D287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D67BE-8989-553A-86F0-CAE432AE4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FC08-8954-3101-ECEB-F583FECD0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35C22-7007-1876-258D-E59BB2FBB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3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interface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62CBC-8CC5-7461-EFF5-186036495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27" y="2124128"/>
            <a:ext cx="8622535" cy="373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E9E1-9CF6-ECDA-C47D-1DE5245D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discussed the value of using hierarchy to help people read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C40BB9-9A99-9DE3-5410-C2FD58A0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99034"/>
            <a:ext cx="5341239" cy="287435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C48BFC-D7AD-4ADB-D2C7-98916EB08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9" y="3222763"/>
            <a:ext cx="5748687" cy="17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0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9A9F-9AEC-A519-EE6E-47B9BFA7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read faster with long line lengths</a:t>
            </a:r>
            <a:br>
              <a:rPr lang="en-US" dirty="0"/>
            </a:br>
            <a:r>
              <a:rPr lang="en-US" dirty="0"/>
              <a:t>But prefer shorter line lengths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CE8AE-8C0C-B659-348A-2625AAA28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Longer line lengths (100 characters/line) are faster to read</a:t>
            </a:r>
          </a:p>
          <a:p>
            <a:pPr lvl="1"/>
            <a:r>
              <a:rPr lang="en-US" dirty="0"/>
              <a:t>Do not require the eye to jump back over the page to the next line as often</a:t>
            </a:r>
          </a:p>
          <a:p>
            <a:r>
              <a:rPr lang="en-US" dirty="0"/>
              <a:t>But, people prefer smaller line length</a:t>
            </a:r>
          </a:p>
          <a:p>
            <a:endParaRPr lang="en-US" dirty="0"/>
          </a:p>
          <a:p>
            <a:r>
              <a:rPr lang="en-US" dirty="0"/>
              <a:t>Takeaway- is reading speed an important characteristic? If not, favor shorter 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5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4C8A-2677-D9F2-D111-834CF966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scan, we don’t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6A69F-4456-EC3F-C6D2-859F1E7D9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We scan</a:t>
            </a:r>
          </a:p>
          <a:p>
            <a:r>
              <a:rPr lang="en-US" dirty="0"/>
              <a:t>We look for things that catch our eye</a:t>
            </a:r>
          </a:p>
          <a:p>
            <a:r>
              <a:rPr lang="en-US" dirty="0"/>
              <a:t>We don’t want to waste time and effort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Essential Eye-Tracking Visualizations and Metrics – MeasuringU">
            <a:extLst>
              <a:ext uri="{FF2B5EF4-FFF2-40B4-BE49-F238E27FC236}">
                <a16:creationId xmlns:a16="http://schemas.microsoft.com/office/drawing/2014/main" id="{7209FE7F-53E2-EAB6-C41C-7CA2747A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227990" cy="30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61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0F6A-2F2F-CE02-E82B-711DFEC8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F3C91-D13E-6BE0-0B2A-776617248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reading as effortless as possible</a:t>
            </a:r>
          </a:p>
          <a:p>
            <a:endParaRPr lang="en-US" dirty="0"/>
          </a:p>
          <a:p>
            <a:r>
              <a:rPr lang="en-US" dirty="0"/>
              <a:t>Use an easily readable font</a:t>
            </a:r>
          </a:p>
          <a:p>
            <a:r>
              <a:rPr lang="en-US" dirty="0"/>
              <a:t>Use a clear and consistent layout of text</a:t>
            </a:r>
          </a:p>
          <a:p>
            <a:r>
              <a:rPr lang="en-US" dirty="0"/>
              <a:t>Use plain language</a:t>
            </a:r>
          </a:p>
          <a:p>
            <a:r>
              <a:rPr lang="en-US" dirty="0"/>
              <a:t>Omit needless words</a:t>
            </a:r>
          </a:p>
          <a:p>
            <a:r>
              <a:rPr lang="en-US" dirty="0"/>
              <a:t>Do you really need a long welcome with informational overviews</a:t>
            </a:r>
          </a:p>
          <a:p>
            <a:r>
              <a:rPr lang="en-US" dirty="0"/>
              <a:t>Minimize instructions that need to be read</a:t>
            </a:r>
          </a:p>
        </p:txBody>
      </p:sp>
    </p:spTree>
    <p:extLst>
      <p:ext uri="{BB962C8B-B14F-4D97-AF65-F5344CB8AC3E}">
        <p14:creationId xmlns:p14="http://schemas.microsoft.com/office/powerpoint/2010/main" val="389332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9820F-A979-885F-ADF0-316B678D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F547-5B93-A8FE-4E3B-C31DCF5E1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68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DD1F-A4CC-57B7-9E1F-5B717074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an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6C32-3C43-C99D-17FF-81FBC7B14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9495"/>
            <a:ext cx="10765221" cy="3344891"/>
          </a:xfrm>
        </p:spPr>
        <p:txBody>
          <a:bodyPr>
            <a:normAutofit/>
          </a:bodyPr>
          <a:lstStyle/>
          <a:p>
            <a:r>
              <a:rPr lang="en-US" dirty="0"/>
              <a:t>Influence: exert some effect on people so that they are more likely to favor one outcome over another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you think?</a:t>
            </a:r>
          </a:p>
          <a:p>
            <a:pPr marL="0" indent="0">
              <a:buNone/>
            </a:pPr>
            <a:r>
              <a:rPr lang="en-US" dirty="0"/>
              <a:t>Q1 : How easily are people, in general, influenced? </a:t>
            </a:r>
          </a:p>
          <a:p>
            <a:pPr lvl="1"/>
            <a:r>
              <a:rPr lang="en-US" dirty="0"/>
              <a:t>How easy is it to get people to favor one outcome over another?</a:t>
            </a:r>
          </a:p>
          <a:p>
            <a:pPr marL="0" indent="0">
              <a:buNone/>
            </a:pPr>
            <a:r>
              <a:rPr lang="en-US" dirty="0"/>
              <a:t>Q2: How easily are you influenced? 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B4A756EA-AFF0-61D0-71CD-D9B76EC4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90" y="5070393"/>
            <a:ext cx="6999888" cy="1787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B655A-8670-3DEB-37E6-B45139F31A2D}"/>
              </a:ext>
            </a:extLst>
          </p:cNvPr>
          <p:cNvSpPr txBox="1"/>
          <p:nvPr/>
        </p:nvSpPr>
        <p:spPr>
          <a:xfrm>
            <a:off x="147144" y="5208505"/>
            <a:ext cx="4719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0: impossible to influence &lt;people, you&gt;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1: certain: &lt;people, you&gt; are influenced all the time</a:t>
            </a:r>
          </a:p>
        </p:txBody>
      </p:sp>
    </p:spTree>
    <p:extLst>
      <p:ext uri="{BB962C8B-B14F-4D97-AF65-F5344CB8AC3E}">
        <p14:creationId xmlns:p14="http://schemas.microsoft.com/office/powerpoint/2010/main" val="839649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812E-89D0-3E85-9953-55E6483D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6E03-82AC-5F11-0405-C0181480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1974 study</a:t>
            </a:r>
          </a:p>
          <a:p>
            <a:r>
              <a:rPr lang="en-US" dirty="0"/>
              <a:t>2 groups of high school students</a:t>
            </a:r>
          </a:p>
          <a:p>
            <a:r>
              <a:rPr lang="en-US" dirty="0"/>
              <a:t>Gave them 5 seconds to answer a complex mathematical question</a:t>
            </a:r>
          </a:p>
          <a:p>
            <a:pPr lvl="1"/>
            <a:r>
              <a:rPr lang="en-US" dirty="0"/>
              <a:t>Can’t solve it, but need to estimate</a:t>
            </a:r>
          </a:p>
          <a:p>
            <a:r>
              <a:rPr lang="en-US" dirty="0"/>
              <a:t>We are going to try this in class!  </a:t>
            </a:r>
          </a:p>
          <a:p>
            <a:r>
              <a:rPr lang="en-US" dirty="0"/>
              <a:t>Everyone on one half of the room close your eyes.  </a:t>
            </a:r>
          </a:p>
        </p:txBody>
      </p:sp>
    </p:spTree>
    <p:extLst>
      <p:ext uri="{BB962C8B-B14F-4D97-AF65-F5344CB8AC3E}">
        <p14:creationId xmlns:p14="http://schemas.microsoft.com/office/powerpoint/2010/main" val="3912689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812E-89D0-3E85-9953-55E6483D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6E03-82AC-5F11-0405-C0181480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1974 study</a:t>
            </a:r>
          </a:p>
          <a:p>
            <a:r>
              <a:rPr lang="en-US" dirty="0"/>
              <a:t>2 groups of high school students</a:t>
            </a:r>
          </a:p>
          <a:p>
            <a:r>
              <a:rPr lang="en-US" dirty="0"/>
              <a:t>Gave them 5 seconds to answer a complex mathematical question</a:t>
            </a:r>
          </a:p>
          <a:p>
            <a:pPr lvl="1"/>
            <a:r>
              <a:rPr lang="en-US" dirty="0"/>
              <a:t>Can’t solve it, but need to estimate</a:t>
            </a:r>
          </a:p>
          <a:p>
            <a:r>
              <a:rPr lang="en-US" dirty="0"/>
              <a:t>We are going to try this in class!  </a:t>
            </a:r>
          </a:p>
          <a:p>
            <a:r>
              <a:rPr lang="en-US" dirty="0"/>
              <a:t>Everyone on one half of the room close your eyes. </a:t>
            </a:r>
          </a:p>
          <a:p>
            <a:r>
              <a:rPr lang="en-US" dirty="0"/>
              <a:t>Group 1: 1x2x3x4x5x6x7x8 </a:t>
            </a:r>
          </a:p>
          <a:p>
            <a:pPr lvl="1"/>
            <a:r>
              <a:rPr lang="en-US" dirty="0"/>
              <a:t>Quick estimate</a:t>
            </a:r>
          </a:p>
        </p:txBody>
      </p:sp>
    </p:spTree>
    <p:extLst>
      <p:ext uri="{BB962C8B-B14F-4D97-AF65-F5344CB8AC3E}">
        <p14:creationId xmlns:p14="http://schemas.microsoft.com/office/powerpoint/2010/main" val="1014272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812E-89D0-3E85-9953-55E6483D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half of the room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6E03-82AC-5F11-0405-C0181480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Group 1: 1x2x3x4x5x6x7x8 </a:t>
            </a:r>
          </a:p>
          <a:p>
            <a:pPr lvl="1"/>
            <a:r>
              <a:rPr lang="en-US" sz="3600" dirty="0"/>
              <a:t>Quick estimate!</a:t>
            </a:r>
          </a:p>
          <a:p>
            <a:pPr lvl="1"/>
            <a:endParaRPr lang="en-US" sz="3600" dirty="0"/>
          </a:p>
          <a:p>
            <a:pPr lvl="1"/>
            <a:endParaRPr lang="en-US" sz="3600" dirty="0"/>
          </a:p>
          <a:p>
            <a:r>
              <a:rPr lang="en-US" sz="4000" dirty="0"/>
              <a:t>Close your eyes</a:t>
            </a:r>
          </a:p>
        </p:txBody>
      </p:sp>
    </p:spTree>
    <p:extLst>
      <p:ext uri="{BB962C8B-B14F-4D97-AF65-F5344CB8AC3E}">
        <p14:creationId xmlns:p14="http://schemas.microsoft.com/office/powerpoint/2010/main" val="59972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812E-89D0-3E85-9953-55E6483D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half of the room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6E03-82AC-5F11-0405-C0181480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Group 2: 8x7x6x5x4x3x2x1 </a:t>
            </a:r>
          </a:p>
          <a:p>
            <a:pPr lvl="1"/>
            <a:r>
              <a:rPr lang="en-US" sz="3600" dirty="0"/>
              <a:t>Quick estimate</a:t>
            </a:r>
          </a:p>
        </p:txBody>
      </p:sp>
    </p:spTree>
    <p:extLst>
      <p:ext uri="{BB962C8B-B14F-4D97-AF65-F5344CB8AC3E}">
        <p14:creationId xmlns:p14="http://schemas.microsoft.com/office/powerpoint/2010/main" val="262333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Design: Week 7, Wed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People- part 2</a:t>
            </a:r>
          </a:p>
          <a:p>
            <a:pPr lvl="1"/>
            <a:r>
              <a:rPr lang="en-US" dirty="0"/>
              <a:t>Activity- project activity</a:t>
            </a:r>
          </a:p>
          <a:p>
            <a:pPr lvl="1"/>
            <a:endParaRPr lang="en-US" dirty="0"/>
          </a:p>
          <a:p>
            <a:r>
              <a:rPr lang="en-US" dirty="0"/>
              <a:t>Next week- I’m not traveling </a:t>
            </a:r>
          </a:p>
          <a:p>
            <a:pPr lvl="1"/>
            <a:r>
              <a:rPr lang="en-US" dirty="0"/>
              <a:t>Efficiency, Errors</a:t>
            </a:r>
          </a:p>
          <a:p>
            <a:pPr lvl="1"/>
            <a:r>
              <a:rPr lang="en-US" dirty="0"/>
              <a:t>Project work time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3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A99DD-7B08-4D94-6CBB-2A404E2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DAD2-A65A-8E51-3893-0F551A483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1: </a:t>
            </a:r>
          </a:p>
          <a:p>
            <a:pPr marL="0" indent="0">
              <a:buNone/>
            </a:pPr>
            <a:r>
              <a:rPr lang="en-US" dirty="0"/>
              <a:t>- 30000, 99, 40k, 250, 6000, </a:t>
            </a:r>
          </a:p>
          <a:p>
            <a:r>
              <a:rPr lang="en-US" dirty="0"/>
              <a:t>Group 2:</a:t>
            </a:r>
          </a:p>
          <a:p>
            <a:pPr marL="0" indent="0">
              <a:buNone/>
            </a:pPr>
            <a:r>
              <a:rPr lang="en-US" dirty="0"/>
              <a:t>- 12500, 256, 40k, 41k,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Did we replicate the study?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3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A99DD-7B08-4D94-6CBB-2A404E27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DAD2-A65A-8E51-3893-0F551A483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Did we replicate the study? </a:t>
            </a:r>
          </a:p>
          <a:p>
            <a:pPr lvl="1"/>
            <a:r>
              <a:rPr lang="en-US" dirty="0"/>
              <a:t>1x2x3x4x5x6x7x8</a:t>
            </a:r>
          </a:p>
          <a:p>
            <a:pPr lvl="1"/>
            <a:r>
              <a:rPr lang="en-US" dirty="0"/>
              <a:t>8x7x6x5x4x3x2x1</a:t>
            </a:r>
          </a:p>
          <a:p>
            <a:pPr lvl="1"/>
            <a:r>
              <a:rPr lang="en-US" dirty="0"/>
              <a:t>Same answer: 40,320</a:t>
            </a:r>
          </a:p>
          <a:p>
            <a:r>
              <a:rPr lang="en-US" dirty="0"/>
              <a:t>Median guess of the first group: 512</a:t>
            </a:r>
          </a:p>
          <a:p>
            <a:r>
              <a:rPr lang="en-US" dirty="0"/>
              <a:t>Median guess of the second group: 2,250</a:t>
            </a:r>
          </a:p>
          <a:p>
            <a:r>
              <a:rPr lang="en-US" dirty="0"/>
              <a:t>Why?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13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7E74-2E79-EE07-FC72-055C8C15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6E85-CB99-1E59-D367-36FA4151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Cognitive bias</a:t>
            </a:r>
          </a:p>
          <a:p>
            <a:pPr lvl="1"/>
            <a:r>
              <a:rPr lang="en-US" dirty="0"/>
              <a:t>An initial piece of information *the anchor* impacts your subsequent thought process and decision making</a:t>
            </a:r>
          </a:p>
          <a:p>
            <a:pPr lvl="1"/>
            <a:r>
              <a:rPr lang="en-US" dirty="0"/>
              <a:t>Once set, future estimates, decisions, negotiations are conducted relative to the anchor value</a:t>
            </a:r>
          </a:p>
          <a:p>
            <a:pPr lvl="1"/>
            <a:r>
              <a:rPr lang="en-US" dirty="0"/>
              <a:t>Aspects that align with the anchor tend to further strengthen the anchoring effect</a:t>
            </a:r>
          </a:p>
          <a:p>
            <a:pPr lvl="1"/>
            <a:r>
              <a:rPr lang="en-US" dirty="0"/>
              <a:t>Aspects that are dissonate or less related tend to be more readily ignored or devalued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26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761-5C35-5B60-8775-DC35DD10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Anchoring is used all the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26A-F3A1-38F0-1775-5A937DDC9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Especially in marketing</a:t>
            </a:r>
          </a:p>
          <a:p>
            <a:pPr lvl="1"/>
            <a:r>
              <a:rPr lang="en-US" dirty="0"/>
              <a:t>Display original and discounted prices together</a:t>
            </a:r>
          </a:p>
          <a:p>
            <a:pPr lvl="1"/>
            <a:r>
              <a:rPr lang="en-US" dirty="0"/>
              <a:t>Providing a suggested value for a donation</a:t>
            </a:r>
          </a:p>
          <a:p>
            <a:pPr lvl="1"/>
            <a:r>
              <a:rPr lang="en-US" dirty="0"/>
              <a:t>Listing the most expensive option first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erson posing next to a personnequin&#10;&#10;Description automatically generated with medium confidence">
            <a:extLst>
              <a:ext uri="{FF2B5EF4-FFF2-40B4-BE49-F238E27FC236}">
                <a16:creationId xmlns:a16="http://schemas.microsoft.com/office/drawing/2014/main" id="{639AE948-FFA4-F7E3-AFD9-86B6B916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888" y="3690445"/>
            <a:ext cx="2616200" cy="2933700"/>
          </a:xfrm>
          <a:prstGeom prst="rect">
            <a:avLst/>
          </a:prstGeo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A30C555-EE9C-6039-51CC-4D3C8A91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676" y="3690445"/>
            <a:ext cx="4406900" cy="28321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08879C-9566-49E2-1257-4B6D5BFD6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650" y="40480"/>
            <a:ext cx="2884305" cy="34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83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639F-AD93-6902-3B34-4D68CD19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Surprising anchors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D099-15F3-4E31-F121-B3D060D4D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also influenced by anchors that seem irrelevant. Things that we would not expect to influence our decision</a:t>
            </a:r>
          </a:p>
          <a:p>
            <a:r>
              <a:rPr lang="en-US" dirty="0"/>
              <a:t>1998 study (</a:t>
            </a:r>
            <a:r>
              <a:rPr lang="en-US" dirty="0" err="1"/>
              <a:t>Waksink</a:t>
            </a:r>
            <a:r>
              <a:rPr lang="en-US" dirty="0"/>
              <a:t>) conducted an experiment selling soup</a:t>
            </a:r>
          </a:p>
          <a:p>
            <a:pPr lvl="1"/>
            <a:r>
              <a:rPr lang="en-US" dirty="0"/>
              <a:t>Modest reduction in price was set alongside three different restrictions on the number of cans that can be purchased</a:t>
            </a:r>
          </a:p>
          <a:p>
            <a:pPr lvl="2"/>
            <a:r>
              <a:rPr lang="en-US" dirty="0"/>
              <a:t>(max 4 cans) (max 12 cans) (unlimited cans)</a:t>
            </a:r>
          </a:p>
          <a:p>
            <a:pPr lvl="1"/>
            <a:r>
              <a:rPr lang="en-US" dirty="0"/>
              <a:t>What do you think happened?  Which resulted in the most purchases?</a:t>
            </a:r>
          </a:p>
        </p:txBody>
      </p:sp>
    </p:spTree>
    <p:extLst>
      <p:ext uri="{BB962C8B-B14F-4D97-AF65-F5344CB8AC3E}">
        <p14:creationId xmlns:p14="http://schemas.microsoft.com/office/powerpoint/2010/main" val="254338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FEBC-E4B1-10E1-E666-45DAA94D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2715-230B-4F18-DB97-46036100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79873" cy="4351338"/>
          </a:xfrm>
        </p:spPr>
        <p:txBody>
          <a:bodyPr>
            <a:normAutofit/>
          </a:bodyPr>
          <a:lstStyle/>
          <a:p>
            <a:r>
              <a:rPr lang="en-US" dirty="0"/>
              <a:t>The larger the anchor value for the purchase limit, the more people bought</a:t>
            </a:r>
          </a:p>
          <a:p>
            <a:r>
              <a:rPr lang="en-US" dirty="0"/>
              <a:t>We might have expected that having a low limit suggests high demand and high value</a:t>
            </a:r>
          </a:p>
          <a:p>
            <a:pPr lvl="1"/>
            <a:r>
              <a:rPr lang="en-US" dirty="0"/>
              <a:t>Oh we can only buy 4?  People must really want this soup.</a:t>
            </a:r>
          </a:p>
          <a:p>
            <a:r>
              <a:rPr lang="en-US" dirty="0"/>
              <a:t>But the opposite was true</a:t>
            </a:r>
          </a:p>
          <a:p>
            <a:r>
              <a:rPr lang="en-US" dirty="0"/>
              <a:t>This anchor did have an impact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1AEC99E-9ECC-8550-A4EA-7FC4F9F8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406" y="4255417"/>
            <a:ext cx="6083507" cy="21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8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2BBF-559A-19E6-D2AA-BB13E1BF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6D1C-649B-8196-426B-9FE735EA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Everyone think to yourself- what is the last 2 digits of your social security number.  You can write it down if you want to.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7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2BBF-559A-19E6-D2AA-BB13E1BF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6D1C-649B-8196-426B-9FE735EA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much would you pay for this bottle of wine.  Write down a number.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Christie's selling a space-aged wine that could fetch $1 million">
            <a:extLst>
              <a:ext uri="{FF2B5EF4-FFF2-40B4-BE49-F238E27FC236}">
                <a16:creationId xmlns:a16="http://schemas.microsoft.com/office/drawing/2014/main" id="{58353AF0-9067-3490-6848-08DA8556D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578" y="2505919"/>
            <a:ext cx="4486277" cy="380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86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2BBF-559A-19E6-D2AA-BB13E1BF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6D1C-649B-8196-426B-9FE735EA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similar to a study done in 2003 (</a:t>
            </a:r>
            <a:r>
              <a:rPr lang="en-US" dirty="0" err="1"/>
              <a:t>Ariely</a:t>
            </a:r>
            <a:r>
              <a:rPr lang="en-US" dirty="0"/>
              <a:t>) </a:t>
            </a:r>
          </a:p>
          <a:p>
            <a:r>
              <a:rPr lang="en-US" dirty="0"/>
              <a:t>Participants asked to recall the last 2 digits of their social security number</a:t>
            </a:r>
          </a:p>
          <a:p>
            <a:r>
              <a:rPr lang="en-US" dirty="0"/>
              <a:t>After this, they were shown a bottle of wine and asked how much they would be willing to pay for it</a:t>
            </a:r>
          </a:p>
          <a:p>
            <a:r>
              <a:rPr lang="en-US" dirty="0"/>
              <a:t>The last 2 digits of your social security number strongly influenced how much people were willing to pay</a:t>
            </a:r>
          </a:p>
          <a:p>
            <a:r>
              <a:rPr lang="en-US" dirty="0"/>
              <a:t>Lowest 20% of social security numbers, offered $8.64</a:t>
            </a:r>
          </a:p>
          <a:p>
            <a:r>
              <a:rPr lang="en-US" dirty="0"/>
              <a:t>Top 20% of social security numbers, offered $27.91</a:t>
            </a:r>
          </a:p>
        </p:txBody>
      </p:sp>
      <p:pic>
        <p:nvPicPr>
          <p:cNvPr id="2050" name="Picture 2" descr="Christie's selling a space-aged wine that could fetch $1 million">
            <a:extLst>
              <a:ext uri="{FF2B5EF4-FFF2-40B4-BE49-F238E27FC236}">
                <a16:creationId xmlns:a16="http://schemas.microsoft.com/office/drawing/2014/main" id="{58353AF0-9067-3490-6848-08DA8556D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961" y="144433"/>
            <a:ext cx="1907049" cy="161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04C5DFA-AA20-6370-ED58-67788311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810" y="6019800"/>
            <a:ext cx="591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45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5E66-5D8A-B7C1-A1EF-D6DAD3E78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E6E1E-A9CA-87DE-1873-2A7BA639A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1996 study (John </a:t>
            </a:r>
            <a:r>
              <a:rPr lang="en-US" dirty="0" err="1"/>
              <a:t>Bargh</a:t>
            </a:r>
            <a:r>
              <a:rPr lang="en-US" dirty="0"/>
              <a:t>)</a:t>
            </a:r>
          </a:p>
          <a:p>
            <a:r>
              <a:rPr lang="en-US" dirty="0"/>
              <a:t>Given a task to unscramble sets of words to make short sentences</a:t>
            </a:r>
          </a:p>
          <a:p>
            <a:pPr lvl="1"/>
            <a:r>
              <a:rPr lang="en-US" dirty="0"/>
              <a:t>She Belfast lives in </a:t>
            </a:r>
            <a:r>
              <a:rPr lang="en-US" dirty="0">
                <a:sym typeface="Wingdings" pitchFamily="2" charset="2"/>
              </a:rPr>
              <a:t> She lives in Belfast</a:t>
            </a:r>
          </a:p>
          <a:p>
            <a:r>
              <a:rPr lang="en-US" dirty="0">
                <a:sym typeface="Wingdings" pitchFamily="2" charset="2"/>
              </a:rPr>
              <a:t>Some people were given sets of words that contained words associated with being old (retired, elderly…)</a:t>
            </a:r>
          </a:p>
          <a:p>
            <a:r>
              <a:rPr lang="en-US" dirty="0">
                <a:sym typeface="Wingdings" pitchFamily="2" charset="2"/>
              </a:rPr>
              <a:t>Some people were given sets of words that contained words associated with being young (youth, energetic….)</a:t>
            </a:r>
          </a:p>
          <a:p>
            <a:r>
              <a:rPr lang="en-US" dirty="0">
                <a:sym typeface="Wingdings" pitchFamily="2" charset="2"/>
              </a:rPr>
              <a:t>After unscrambling the words they were told the experiment was done, and sent on their way.  </a:t>
            </a:r>
          </a:p>
          <a:p>
            <a:r>
              <a:rPr lang="en-US" dirty="0">
                <a:sym typeface="Wingdings" pitchFamily="2" charset="2"/>
              </a:rPr>
              <a:t>But they measured how fast participants from each group walked down the hallway after the study</a:t>
            </a:r>
          </a:p>
          <a:p>
            <a:r>
              <a:rPr lang="en-US" dirty="0"/>
              <a:t>Those exposed to ‘old’ words walked much more slowly than those exposed to ‘young’ words.</a:t>
            </a:r>
          </a:p>
          <a:p>
            <a:r>
              <a:rPr lang="en-US" dirty="0"/>
              <a:t>They were asked if they felt influenced by the words in their sentences, and they say no</a:t>
            </a:r>
          </a:p>
          <a:p>
            <a:r>
              <a:rPr lang="en-US" dirty="0"/>
              <a:t>But of course, they were influenced</a:t>
            </a:r>
          </a:p>
        </p:txBody>
      </p:sp>
    </p:spTree>
    <p:extLst>
      <p:ext uri="{BB962C8B-B14F-4D97-AF65-F5344CB8AC3E}">
        <p14:creationId xmlns:p14="http://schemas.microsoft.com/office/powerpoint/2010/main" val="134133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2881-B0D5-F64A-0571-DAC786EB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D1968-F572-913D-0C7D-6EF549D0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7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96C9-C43E-185C-1AED-D1217994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initial pieces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9A41-583E-55F7-D453-0DEF2B45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or unrelated pieces of information</a:t>
            </a:r>
          </a:p>
          <a:p>
            <a:r>
              <a:rPr lang="en-US" dirty="0"/>
              <a:t>You may think- well this doesn’t apply to you</a:t>
            </a:r>
          </a:p>
          <a:p>
            <a:pPr lvl="1"/>
            <a:r>
              <a:rPr lang="en-US" dirty="0"/>
              <a:t>Third person effect</a:t>
            </a:r>
          </a:p>
          <a:p>
            <a:r>
              <a:rPr lang="en-US" dirty="0"/>
              <a:t>Why don’t we think we can be influenced? </a:t>
            </a:r>
          </a:p>
        </p:txBody>
      </p:sp>
    </p:spTree>
    <p:extLst>
      <p:ext uri="{BB962C8B-B14F-4D97-AF65-F5344CB8AC3E}">
        <p14:creationId xmlns:p14="http://schemas.microsoft.com/office/powerpoint/2010/main" val="2940085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E446-E451-13BD-E5F7-40BF3236A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things impact our thinking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B3986-46D2-2BCE-5A25-B85EE6A8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Books on this: </a:t>
            </a:r>
          </a:p>
        </p:txBody>
      </p:sp>
      <p:pic>
        <p:nvPicPr>
          <p:cNvPr id="5122" name="Picture 2" descr="Thinking, Fast and Slow: Kahneman, Daniel: 8601200766745: Amazon.com: Books">
            <a:extLst>
              <a:ext uri="{FF2B5EF4-FFF2-40B4-BE49-F238E27FC236}">
                <a16:creationId xmlns:a16="http://schemas.microsoft.com/office/drawing/2014/main" id="{75DB58C3-1763-6079-98CD-3ECEAD0D1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537" y="3276600"/>
            <a:ext cx="22733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red book cover&#10;&#10;Description automatically generated with medium confidence">
            <a:extLst>
              <a:ext uri="{FF2B5EF4-FFF2-40B4-BE49-F238E27FC236}">
                <a16:creationId xmlns:a16="http://schemas.microsoft.com/office/drawing/2014/main" id="{7D0875A8-534B-E78C-57EC-F518F3CEA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41" y="3850728"/>
            <a:ext cx="2044159" cy="3007272"/>
          </a:xfrm>
          <a:prstGeom prst="rect">
            <a:avLst/>
          </a:prstGeom>
        </p:spPr>
      </p:pic>
      <p:pic>
        <p:nvPicPr>
          <p:cNvPr id="5124" name="Picture 4" descr="Amazon.com: Predictably Irrational, Revised and Expanded Edition: The  Hidden Forces That Shape Our Decisions eBook : Ariely, Dan: Kindle Store">
            <a:extLst>
              <a:ext uri="{FF2B5EF4-FFF2-40B4-BE49-F238E27FC236}">
                <a16:creationId xmlns:a16="http://schemas.microsoft.com/office/drawing/2014/main" id="{3B09FDDA-A8CB-9619-58AA-0450A36C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514" y="3276600"/>
            <a:ext cx="23241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431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C93B-C76B-782C-061A-C3C6B681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39AE4-A62B-4CF5-ACB1-21A526439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Anchoring effect is one cognitive bias, There are lots of others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Cognitive biases exist to help us think fast</a:t>
            </a:r>
          </a:p>
          <a:p>
            <a:r>
              <a:rPr lang="en-US" dirty="0"/>
              <a:t>We often aren’t making slow, rational decisions based on a complete understanding of the facts</a:t>
            </a:r>
          </a:p>
          <a:p>
            <a:r>
              <a:rPr lang="en-US" dirty="0"/>
              <a:t>We use shortcuts to help us make fast decisions</a:t>
            </a:r>
          </a:p>
          <a:p>
            <a:pPr lvl="1"/>
            <a:r>
              <a:rPr lang="en-US" dirty="0"/>
              <a:t>Heuristics- are one way, rules informed by experience which help us make decisions</a:t>
            </a:r>
          </a:p>
          <a:p>
            <a:pPr lvl="1"/>
            <a:r>
              <a:rPr lang="en-US" dirty="0"/>
              <a:t>Some of these can lead to errors in thinking- cognitive biases</a:t>
            </a:r>
          </a:p>
        </p:txBody>
      </p:sp>
    </p:spTree>
    <p:extLst>
      <p:ext uri="{BB962C8B-B14F-4D97-AF65-F5344CB8AC3E}">
        <p14:creationId xmlns:p14="http://schemas.microsoft.com/office/powerpoint/2010/main" val="150932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3EC3-7B48-3379-E1D1-FCC88C34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biases- for good, not for profit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6C1CD-E410-8E32-C0F9-A612DBB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Lots of the examples I found were in contexts where you wanted to get someone to spend money</a:t>
            </a:r>
          </a:p>
          <a:p>
            <a:r>
              <a:rPr lang="en-US" dirty="0"/>
              <a:t>Let’s just keep in mind, this effect could also be used for other goals</a:t>
            </a:r>
          </a:p>
          <a:p>
            <a:r>
              <a:rPr lang="en-US" dirty="0"/>
              <a:t>Getting people to….</a:t>
            </a:r>
          </a:p>
          <a:p>
            <a:pPr lvl="1"/>
            <a:r>
              <a:rPr lang="en-US" dirty="0"/>
              <a:t>Reach their goals</a:t>
            </a:r>
          </a:p>
          <a:p>
            <a:pPr lvl="1"/>
            <a:r>
              <a:rPr lang="en-US" dirty="0"/>
              <a:t>Care for others</a:t>
            </a:r>
          </a:p>
          <a:p>
            <a:pPr lvl="1"/>
            <a:r>
              <a:rPr lang="en-US" dirty="0"/>
              <a:t>Take care of themselves</a:t>
            </a:r>
          </a:p>
          <a:p>
            <a:r>
              <a:rPr lang="en-US" dirty="0"/>
              <a:t>Can we come up with an example of using anchoring effect in a UI to help someone:</a:t>
            </a:r>
          </a:p>
          <a:p>
            <a:pPr lvl="1"/>
            <a:r>
              <a:rPr lang="en-US" dirty="0"/>
              <a:t>Get more exercise</a:t>
            </a:r>
          </a:p>
          <a:p>
            <a:pPr lvl="1"/>
            <a:r>
              <a:rPr lang="en-US" dirty="0"/>
              <a:t>Find more time to study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46FE-A937-FDA0-D32B-44086EDB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cognitive bias: sunk cost fallacy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F40F-4078-EC93-C9CA-753FD44E2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we already invested resources in something, we’re going to keep investing more</a:t>
            </a:r>
          </a:p>
          <a:p>
            <a:r>
              <a:rPr lang="en-US" dirty="0"/>
              <a:t>We don’t want our efforts to go to waste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Finishing a bad movie</a:t>
            </a:r>
          </a:p>
          <a:p>
            <a:pPr lvl="1"/>
            <a:r>
              <a:rPr lang="en-US" dirty="0"/>
              <a:t>Continuing to poor time and money into a project we don’t think is working out</a:t>
            </a:r>
          </a:p>
          <a:p>
            <a:r>
              <a:rPr lang="en-US" dirty="0"/>
              <a:t>Related to loss aversion</a:t>
            </a:r>
          </a:p>
          <a:p>
            <a:pPr lvl="1"/>
            <a:r>
              <a:rPr lang="en-US" dirty="0"/>
              <a:t>Losing $100 hurts more than gaining $100 satisfies</a:t>
            </a:r>
          </a:p>
          <a:p>
            <a:r>
              <a:rPr lang="en-US" dirty="0"/>
              <a:t>How does this relate to UI design</a:t>
            </a:r>
          </a:p>
        </p:txBody>
      </p:sp>
    </p:spTree>
    <p:extLst>
      <p:ext uri="{BB962C8B-B14F-4D97-AF65-F5344CB8AC3E}">
        <p14:creationId xmlns:p14="http://schemas.microsoft.com/office/powerpoint/2010/main" val="1779116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6022-043C-95B7-AC56-E5B49BD3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Sunk cost fallacy and UI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F3D8-2F0B-E3EB-D70B-B2332386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21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sunk cost bias may be part of the user flow</a:t>
            </a:r>
          </a:p>
          <a:p>
            <a:r>
              <a:rPr lang="en-US" dirty="0"/>
              <a:t>Suppose you are signing up for a service or making a purchase</a:t>
            </a:r>
          </a:p>
          <a:p>
            <a:r>
              <a:rPr lang="en-US" dirty="0"/>
              <a:t>Progress bar: encourage users to complete their actions</a:t>
            </a:r>
          </a:p>
          <a:p>
            <a:pPr lvl="1"/>
            <a:r>
              <a:rPr lang="en-US" dirty="0"/>
              <a:t>Suppose you want them to finish making the purchase</a:t>
            </a:r>
          </a:p>
          <a:p>
            <a:pPr lvl="1"/>
            <a:r>
              <a:rPr lang="en-US" dirty="0"/>
              <a:t>Show them this is the last step of the process</a:t>
            </a:r>
          </a:p>
          <a:p>
            <a:r>
              <a:rPr lang="en-US" dirty="0"/>
              <a:t>Once again- let’s think about how we could use this for helping someone….</a:t>
            </a:r>
          </a:p>
        </p:txBody>
      </p:sp>
      <p:pic>
        <p:nvPicPr>
          <p:cNvPr id="9218" name="Picture 2" descr="Progress bar is important thing">
            <a:extLst>
              <a:ext uri="{FF2B5EF4-FFF2-40B4-BE49-F238E27FC236}">
                <a16:creationId xmlns:a16="http://schemas.microsoft.com/office/drawing/2014/main" id="{98495C2C-BB7E-5057-4B70-DB4AB06E2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616" y="2158052"/>
            <a:ext cx="5791199" cy="292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225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799CD-5B84-1036-1EDD-A86FE9E2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Sunk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9828C-A1E9-1908-893F-C43967050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Loyalty programs, sunk rewards encourage the user to stick to your product</a:t>
            </a:r>
          </a:p>
          <a:p>
            <a:r>
              <a:rPr lang="en-US" dirty="0"/>
              <a:t>“I don’t want to lose these potential rewards”</a:t>
            </a:r>
          </a:p>
        </p:txBody>
      </p:sp>
    </p:spTree>
    <p:extLst>
      <p:ext uri="{BB962C8B-B14F-4D97-AF65-F5344CB8AC3E}">
        <p14:creationId xmlns:p14="http://schemas.microsoft.com/office/powerpoint/2010/main" val="4143017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6B30-0E12-90BA-A660-F3B4148D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to self- sunk cost fallacy applies to our work too…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A757-86E9-8E15-BBE2-3279C7CD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may tend to stick to a less than great design because of the sunk cost fallacy</a:t>
            </a:r>
          </a:p>
          <a:p>
            <a:r>
              <a:rPr lang="en-US" dirty="0"/>
              <a:t>I’ve already put so much into this feature! </a:t>
            </a:r>
          </a:p>
          <a:p>
            <a:r>
              <a:rPr lang="en-US" dirty="0"/>
              <a:t>I can’t give up on it now! </a:t>
            </a:r>
          </a:p>
        </p:txBody>
      </p:sp>
    </p:spTree>
    <p:extLst>
      <p:ext uri="{BB962C8B-B14F-4D97-AF65-F5344CB8AC3E}">
        <p14:creationId xmlns:p14="http://schemas.microsoft.com/office/powerpoint/2010/main" val="1424646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ACE9-54BF-7CFD-8347-7C8A23DA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proof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829D-ABF2-7ABB-CD60-90E034C9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65938" cy="4501603"/>
          </a:xfrm>
        </p:spPr>
        <p:txBody>
          <a:bodyPr>
            <a:normAutofit/>
          </a:bodyPr>
          <a:lstStyle/>
          <a:p>
            <a:r>
              <a:rPr lang="en-US" dirty="0"/>
              <a:t>We are guided by the behavior of others</a:t>
            </a:r>
          </a:p>
          <a:p>
            <a:r>
              <a:rPr lang="en-US" dirty="0"/>
              <a:t>This bias serves an important pro-social function</a:t>
            </a:r>
          </a:p>
          <a:p>
            <a:r>
              <a:rPr lang="en-US" dirty="0"/>
              <a:t>Example: Reviews </a:t>
            </a:r>
          </a:p>
          <a:p>
            <a:pPr lvl="1"/>
            <a:r>
              <a:rPr lang="en-US" dirty="0"/>
              <a:t>We think- other people want it and like it, it must be good </a:t>
            </a:r>
          </a:p>
          <a:p>
            <a:endParaRPr lang="en-US" dirty="0"/>
          </a:p>
        </p:txBody>
      </p:sp>
      <p:pic>
        <p:nvPicPr>
          <p:cNvPr id="10242" name="Picture 2" descr="customer reviews">
            <a:extLst>
              <a:ext uri="{FF2B5EF4-FFF2-40B4-BE49-F238E27FC236}">
                <a16:creationId xmlns:a16="http://schemas.microsoft.com/office/drawing/2014/main" id="{2B1B7DEC-DEB9-A266-7E82-2C30CAE24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35" y="1008555"/>
            <a:ext cx="7282728" cy="55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9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5810-DE42-6CF7-5B5B-37713626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proof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9A63-955B-F27B-D13D-8FA19153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13386" cy="1411561"/>
          </a:xfrm>
        </p:spPr>
        <p:txBody>
          <a:bodyPr>
            <a:normAutofit/>
          </a:bodyPr>
          <a:lstStyle/>
          <a:p>
            <a:r>
              <a:rPr lang="en-US" dirty="0"/>
              <a:t>Other people who viewed this, also viewed</a:t>
            </a:r>
          </a:p>
        </p:txBody>
      </p:sp>
      <p:pic>
        <p:nvPicPr>
          <p:cNvPr id="11266" name="Picture 2" descr="social filters">
            <a:extLst>
              <a:ext uri="{FF2B5EF4-FFF2-40B4-BE49-F238E27FC236}">
                <a16:creationId xmlns:a16="http://schemas.microsoft.com/office/drawing/2014/main" id="{6E2570CF-0995-B293-9F22-C17260AFE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85" y="1460500"/>
            <a:ext cx="6595673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77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5BD6-2CA7-F9EF-2CA0-A3CA76FC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our discussion of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AA2C-BD2A-D4F9-B2F1-E792ECF8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We’ve talked about perception and attention </a:t>
            </a:r>
          </a:p>
          <a:p>
            <a:r>
              <a:rPr lang="en-US" dirty="0"/>
              <a:t>Let’s continue with processes that sit between low-level, unconscious perception and cognition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bit more about reading</a:t>
            </a:r>
          </a:p>
          <a:p>
            <a:r>
              <a:rPr lang="en-US" dirty="0"/>
              <a:t>Influence</a:t>
            </a:r>
          </a:p>
          <a:p>
            <a:endParaRPr lang="en-US" dirty="0"/>
          </a:p>
          <a:p>
            <a:r>
              <a:rPr lang="en-US" dirty="0"/>
              <a:t>More on people to come… </a:t>
            </a:r>
          </a:p>
        </p:txBody>
      </p:sp>
    </p:spTree>
    <p:extLst>
      <p:ext uri="{BB962C8B-B14F-4D97-AF65-F5344CB8AC3E}">
        <p14:creationId xmlns:p14="http://schemas.microsoft.com/office/powerpoint/2010/main" val="2792817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E9E5-63D0-52C8-5664-195E074F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proof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DB7F1-2BC8-A73A-6B1A-7A452F4AD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6669" cy="4351338"/>
          </a:xfrm>
        </p:spPr>
        <p:txBody>
          <a:bodyPr/>
          <a:lstStyle/>
          <a:p>
            <a:r>
              <a:rPr lang="en-US" dirty="0"/>
              <a:t>Laugh track</a:t>
            </a:r>
          </a:p>
          <a:p>
            <a:r>
              <a:rPr lang="en-US" dirty="0"/>
              <a:t>We all think we hate it</a:t>
            </a:r>
          </a:p>
          <a:p>
            <a:r>
              <a:rPr lang="en-US" dirty="0"/>
              <a:t>But people laugh more and rate the material as more funny with a laugh track </a:t>
            </a:r>
          </a:p>
        </p:txBody>
      </p:sp>
      <p:pic>
        <p:nvPicPr>
          <p:cNvPr id="12290" name="Picture 2" descr="In Defense of the Laugh Track">
            <a:extLst>
              <a:ext uri="{FF2B5EF4-FFF2-40B4-BE49-F238E27FC236}">
                <a16:creationId xmlns:a16="http://schemas.microsoft.com/office/drawing/2014/main" id="{9CDDB44C-8858-630D-8445-C6B2895CD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427" y="1500350"/>
            <a:ext cx="6254595" cy="35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13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5450-5D32-9256-CED2-56D47FB9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Bandwagon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008F1-E0E0-DB84-07C9-3BA440AA6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/>
          <a:lstStyle/>
          <a:p>
            <a:r>
              <a:rPr lang="en-US" dirty="0"/>
              <a:t>Herd behavior</a:t>
            </a:r>
          </a:p>
          <a:p>
            <a:r>
              <a:rPr lang="en-US" dirty="0"/>
              <a:t>Tendency to do or believe things many other people do or believe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30D5CE5-6AB3-16A9-118A-E7F03DF6A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827" y="1133780"/>
            <a:ext cx="6631152" cy="339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F92C2513-3146-7F49-8E4F-0E652C680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1" y="2016946"/>
            <a:ext cx="4929352" cy="113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92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0FC7-8A68-11C5-E56F-42A68054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 shaming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5B7AAFB-86C7-186D-D510-738DBCF2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592" y="1404446"/>
            <a:ext cx="8925856" cy="50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AFA47-855C-6F17-ACA6-387F5E5FFE96}"/>
              </a:ext>
            </a:extLst>
          </p:cNvPr>
          <p:cNvSpPr txBox="1"/>
          <p:nvPr/>
        </p:nvSpPr>
        <p:spPr>
          <a:xfrm>
            <a:off x="693683" y="2522483"/>
            <a:ext cx="19233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people feel like they aren’t in the ‘cool group’.  They are missing out, not doing what others are doing…. </a:t>
            </a:r>
          </a:p>
        </p:txBody>
      </p:sp>
    </p:spTree>
    <p:extLst>
      <p:ext uri="{BB962C8B-B14F-4D97-AF65-F5344CB8AC3E}">
        <p14:creationId xmlns:p14="http://schemas.microsoft.com/office/powerpoint/2010/main" val="3878651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76C1-6990-A40B-BF18-6D8EED31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38D62-2B8C-D9B7-3B20-32D2B5AA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presented with new information, we tend to only selectively pay attention to information that confirms what we already think</a:t>
            </a:r>
          </a:p>
          <a:p>
            <a:r>
              <a:rPr lang="en-US" dirty="0"/>
              <a:t>You see this a lot in the news: If you present people with news articles that fit with their current entrenched beliefs, they are more likely to remember it</a:t>
            </a:r>
          </a:p>
          <a:p>
            <a:pPr lvl="1"/>
            <a:r>
              <a:rPr lang="en-US" dirty="0"/>
              <a:t>Everyone suffers from this… </a:t>
            </a:r>
          </a:p>
        </p:txBody>
      </p:sp>
    </p:spTree>
    <p:extLst>
      <p:ext uri="{BB962C8B-B14F-4D97-AF65-F5344CB8AC3E}">
        <p14:creationId xmlns:p14="http://schemas.microsoft.com/office/powerpoint/2010/main" val="3387658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2501-D099-95D7-0EFB-49718798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 bias and UI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DA6438A-9041-1BA1-8D84-EC809CD0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7" y="1828799"/>
            <a:ext cx="3505400" cy="456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A32C8-7AB4-B841-383D-312B9C7A617E}"/>
              </a:ext>
            </a:extLst>
          </p:cNvPr>
          <p:cNvSpPr txBox="1"/>
          <p:nvPr/>
        </p:nvSpPr>
        <p:spPr>
          <a:xfrm>
            <a:off x="4246179" y="2722179"/>
            <a:ext cx="10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Yes, I do!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2141952-E304-6274-31CE-983384CAC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12" y="1690688"/>
            <a:ext cx="3773065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863AE-1C6F-40A3-FA04-DB50596314F0}"/>
              </a:ext>
            </a:extLst>
          </p:cNvPr>
          <p:cNvSpPr txBox="1"/>
          <p:nvPr/>
        </p:nvSpPr>
        <p:spPr>
          <a:xfrm>
            <a:off x="10659020" y="2669627"/>
            <a:ext cx="1141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Yes, I do hate health insurance</a:t>
            </a:r>
          </a:p>
        </p:txBody>
      </p:sp>
    </p:spTree>
    <p:extLst>
      <p:ext uri="{BB962C8B-B14F-4D97-AF65-F5344CB8AC3E}">
        <p14:creationId xmlns:p14="http://schemas.microsoft.com/office/powerpoint/2010/main" val="1015718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1D30-5E01-C7B0-A003-02CCF273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issue in the design of personalized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F0EF-551F-3917-B709-BC972288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want to inform people? </a:t>
            </a:r>
          </a:p>
          <a:p>
            <a:r>
              <a:rPr lang="en-US" dirty="0"/>
              <a:t>Are you just feeding people things they already believe?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We can discuss this more later…</a:t>
            </a:r>
          </a:p>
        </p:txBody>
      </p:sp>
    </p:spTree>
    <p:extLst>
      <p:ext uri="{BB962C8B-B14F-4D97-AF65-F5344CB8AC3E}">
        <p14:creationId xmlns:p14="http://schemas.microsoft.com/office/powerpoint/2010/main" val="1263724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5BD6-2CA7-F9EF-2CA0-A3CA76FC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our discussion of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AA2C-BD2A-D4F9-B2F1-E792ECF8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Remembering</a:t>
            </a:r>
          </a:p>
          <a:p>
            <a:r>
              <a:rPr lang="en-US" dirty="0"/>
              <a:t>Thinking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Decision making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54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12EF-F1AF-E9D9-EC10-69304A9B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F1E15-A092-F6FA-F3CF-EB26E761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93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B13F-90AF-F4DE-3EBF-949AE0CD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memory work?</a:t>
            </a:r>
          </a:p>
        </p:txBody>
      </p:sp>
      <p:pic>
        <p:nvPicPr>
          <p:cNvPr id="2050" name="Picture 2" descr="Helping Students to “Work” Their Working Memory - Noba Blog | Noba">
            <a:extLst>
              <a:ext uri="{FF2B5EF4-FFF2-40B4-BE49-F238E27FC236}">
                <a16:creationId xmlns:a16="http://schemas.microsoft.com/office/drawing/2014/main" id="{00D9AFD8-C8B5-F5DE-5D9E-A069422FC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02" y="1690688"/>
            <a:ext cx="7053992" cy="40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202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F289-0F98-665A-FCD6-6138AF17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5" y="365125"/>
            <a:ext cx="10515600" cy="1325563"/>
          </a:xfrm>
        </p:spPr>
        <p:txBody>
          <a:bodyPr/>
          <a:lstStyle/>
          <a:p>
            <a:r>
              <a:rPr lang="en-US" dirty="0"/>
              <a:t>Working (short term)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1F315-6BCA-EF7D-3094-A9A9AA708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808" y="1909708"/>
            <a:ext cx="69986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you focus your attention on certain pieces of information, you hold the information in your working memory </a:t>
            </a:r>
          </a:p>
          <a:p>
            <a:r>
              <a:rPr lang="en-US" dirty="0"/>
              <a:t>Working memory</a:t>
            </a:r>
          </a:p>
          <a:p>
            <a:pPr lvl="1"/>
            <a:r>
              <a:rPr lang="en-US" dirty="0"/>
              <a:t>Operates over a few seconds</a:t>
            </a:r>
          </a:p>
          <a:p>
            <a:pPr lvl="1"/>
            <a:r>
              <a:rPr lang="en-US" dirty="0"/>
              <a:t>Has a limited capacity- often measured by asking people to recall lists of numbers or words</a:t>
            </a:r>
          </a:p>
          <a:p>
            <a:r>
              <a:rPr lang="en-US" dirty="0"/>
              <a:t>When your attention gets directed elsewhere, whatever is held in working memory is unlikely to be retained.  </a:t>
            </a:r>
          </a:p>
          <a:p>
            <a:pPr lvl="1"/>
            <a:r>
              <a:rPr lang="en-US" dirty="0"/>
              <a:t>You will forget that number or that random word, unless you continue to direct effort toward them</a:t>
            </a:r>
          </a:p>
          <a:p>
            <a:pPr lvl="1"/>
            <a:endParaRPr lang="en-US" dirty="0"/>
          </a:p>
        </p:txBody>
      </p:sp>
      <p:pic>
        <p:nvPicPr>
          <p:cNvPr id="3074" name="Picture 2" descr="short term memory vs long term memory Visit us on goimprovememory.com Via  google images #memory #memorys #memoryla… | Improve memory, Memories,  Readers workshop">
            <a:extLst>
              <a:ext uri="{FF2B5EF4-FFF2-40B4-BE49-F238E27FC236}">
                <a16:creationId xmlns:a16="http://schemas.microsoft.com/office/drawing/2014/main" id="{62D1C1FC-E2BC-C55B-E4DF-CDDD725A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28" y="1909708"/>
            <a:ext cx="4737888" cy="330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1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71C4-8728-592A-463D-94E9A9AB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E885-D790-3CCC-D656-B17F224FD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38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6A4A-ADDA-6873-D8F7-CB06A249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Minimize how much we require users to hold things in their working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B710E-69B2-78F1-803F-8CF2C5EA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Example- remembering settings or values between pages</a:t>
            </a:r>
          </a:p>
          <a:p>
            <a:r>
              <a:rPr lang="en-US" dirty="0"/>
              <a:t>If users must remember information, don’t ask them to do anything else until the task has been completed</a:t>
            </a:r>
          </a:p>
          <a:p>
            <a:r>
              <a:rPr lang="en-US" dirty="0"/>
              <a:t>Any tasks that are likely to be stressful to the user should not require the user to rely upon their working memory</a:t>
            </a:r>
          </a:p>
          <a:p>
            <a:pPr lvl="1"/>
            <a:r>
              <a:rPr lang="en-US" dirty="0"/>
              <a:t>Stress impairs the effectiveness of working memory</a:t>
            </a:r>
          </a:p>
          <a:p>
            <a:pPr lvl="2"/>
            <a:r>
              <a:rPr lang="en-US" dirty="0"/>
              <a:t>Transferring money</a:t>
            </a:r>
          </a:p>
          <a:p>
            <a:pPr lvl="2"/>
            <a:r>
              <a:rPr lang="en-US" dirty="0"/>
              <a:t>Dealing with a medical issue…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243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FF4C-BBBF-1B40-6EF0-8169C4B0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memory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3E14C-FA93-0A66-8099-39A0A0514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1276" cy="4351338"/>
          </a:xfrm>
        </p:spPr>
        <p:txBody>
          <a:bodyPr/>
          <a:lstStyle/>
          <a:p>
            <a:r>
              <a:rPr lang="en-US" dirty="0"/>
              <a:t>Working memory recall is limited and imperfect</a:t>
            </a:r>
          </a:p>
          <a:p>
            <a:r>
              <a:rPr lang="en-US" dirty="0"/>
              <a:t>The more information we try to hold, the worse our recall is</a:t>
            </a:r>
          </a:p>
          <a:p>
            <a:r>
              <a:rPr lang="en-US" dirty="0"/>
              <a:t>As a good rule of thumb, we can’t hold more than 4 things in working memory</a:t>
            </a:r>
          </a:p>
          <a:p>
            <a:r>
              <a:rPr lang="en-US" dirty="0"/>
              <a:t>We often rely upon aids (notes, lists, </a:t>
            </a:r>
            <a:r>
              <a:rPr lang="en-US" dirty="0" err="1"/>
              <a:t>etc</a:t>
            </a:r>
            <a:r>
              <a:rPr lang="en-US" dirty="0"/>
              <a:t>) to overcome the limitations of our working memory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Discrete capacity limits in visual working memory">
            <a:extLst>
              <a:ext uri="{FF2B5EF4-FFF2-40B4-BE49-F238E27FC236}">
                <a16:creationId xmlns:a16="http://schemas.microsoft.com/office/drawing/2014/main" id="{41A05E83-518E-F080-4D4A-0BDFCB0C7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33" y="1475607"/>
            <a:ext cx="3697904" cy="47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365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3B77-F17C-01D7-9EAB-D27F096B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beats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6D3CE-BA6A-5C40-4360-CC4F231BF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Displayed information that is visually available will always be easier for people to access than information they have to recall in their memory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Think about how it feels to switch between tabs in your browser</a:t>
            </a:r>
          </a:p>
          <a:p>
            <a:pPr lvl="1"/>
            <a:r>
              <a:rPr lang="en-US" dirty="0"/>
              <a:t>vs working with an external monitor where you can display more than one window next to each other</a:t>
            </a:r>
          </a:p>
          <a:p>
            <a:r>
              <a:rPr lang="en-US" dirty="0"/>
              <a:t>There is always a trade-off between the amount of space you have to work with as a designer, and this need to ensure people can ‘see’ the information they need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3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D350-0C25-E0F6-3EF7-97C6045C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help us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0A652-1268-11AB-9879-4A8A1034B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Concrete words can be remembered more easily (cat, tree) than abstract words (freedom, justice)</a:t>
            </a:r>
          </a:p>
          <a:p>
            <a:r>
              <a:rPr lang="en-US" dirty="0"/>
              <a:t>Easier to remember visual items than words</a:t>
            </a:r>
          </a:p>
          <a:p>
            <a:endParaRPr lang="en-US" dirty="0"/>
          </a:p>
          <a:p>
            <a:r>
              <a:rPr lang="en-US" dirty="0"/>
              <a:t>So- if you want someone to remember something, it might be better to use visuals and concrete terms where possible </a:t>
            </a:r>
          </a:p>
        </p:txBody>
      </p:sp>
    </p:spTree>
    <p:extLst>
      <p:ext uri="{BB962C8B-B14F-4D97-AF65-F5344CB8AC3E}">
        <p14:creationId xmlns:p14="http://schemas.microsoft.com/office/powerpoint/2010/main" val="3102115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8BF7-415E-598D-2402-4CB47FEF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think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30E89-5AA3-8256-ED78-1CAA05C6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086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B847-76FB-FD17-A17A-29583D52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3D468-00D9-409C-8DB5-AA1B5C2CA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Mental models encapsulate our thoughts around how something will behave, react or work</a:t>
            </a:r>
          </a:p>
          <a:p>
            <a:r>
              <a:rPr lang="en-US" dirty="0"/>
              <a:t>Our mental models shape our actions and behavior in terms of how we approach situations and interact with others</a:t>
            </a:r>
          </a:p>
          <a:p>
            <a:r>
              <a:rPr lang="en-US" dirty="0"/>
              <a:t>We refer to mental models when we interact with new interfaces</a:t>
            </a:r>
          </a:p>
          <a:p>
            <a:r>
              <a:rPr lang="en-US" dirty="0"/>
              <a:t>We create these models quickly based on prior experiences and assumptions</a:t>
            </a:r>
          </a:p>
          <a:p>
            <a:r>
              <a:rPr lang="en-US" dirty="0"/>
              <a:t>These can change</a:t>
            </a:r>
          </a:p>
          <a:p>
            <a:r>
              <a:rPr lang="en-US" dirty="0"/>
              <a:t>And they differ between individuals </a:t>
            </a:r>
          </a:p>
        </p:txBody>
      </p:sp>
    </p:spTree>
    <p:extLst>
      <p:ext uri="{BB962C8B-B14F-4D97-AF65-F5344CB8AC3E}">
        <p14:creationId xmlns:p14="http://schemas.microsoft.com/office/powerpoint/2010/main" val="4186584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53E3-81E4-AE24-5540-A71777C9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design using conceptual (Represented)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7264E-A501-34F8-CE51-4EE1BC5A1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try to design using a conceptual model of how the user will interact</a:t>
            </a:r>
          </a:p>
          <a:p>
            <a:r>
              <a:rPr lang="en-US" dirty="0"/>
              <a:t>Conceptual models may differ from a particular user’s mental model</a:t>
            </a:r>
          </a:p>
          <a:p>
            <a:r>
              <a:rPr lang="en-US" dirty="0"/>
              <a:t>If there is a mismatch between the conceptual model the designer is using, and the mental model the user has, this will produce usability problems</a:t>
            </a:r>
          </a:p>
          <a:p>
            <a:r>
              <a:rPr lang="en-US" dirty="0"/>
              <a:t>We want to try to understand what kinds of mental models users are likely to use</a:t>
            </a:r>
          </a:p>
          <a:p>
            <a:r>
              <a:rPr lang="en-US" dirty="0"/>
              <a:t>To do this- we may want to model their goals, get into their personas, etc. </a:t>
            </a:r>
          </a:p>
          <a:p>
            <a:r>
              <a:rPr lang="en-US" dirty="0"/>
              <a:t>Novel products may need to have more training to shape and influence the development of a user’s mental model </a:t>
            </a:r>
          </a:p>
        </p:txBody>
      </p:sp>
    </p:spTree>
    <p:extLst>
      <p:ext uri="{BB962C8B-B14F-4D97-AF65-F5344CB8AC3E}">
        <p14:creationId xmlns:p14="http://schemas.microsoft.com/office/powerpoint/2010/main" val="2103443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F76A-6EA3-E0E1-0445-04CD564F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from earlier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9640-4C21-1342-CAB5-CAE34C42C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52692"/>
          </a:xfrm>
        </p:spPr>
        <p:txBody>
          <a:bodyPr/>
          <a:lstStyle/>
          <a:p>
            <a:r>
              <a:rPr lang="en-US" dirty="0"/>
              <a:t>Mental model of a thermostat and heating system</a:t>
            </a:r>
          </a:p>
          <a:p>
            <a:r>
              <a:rPr lang="en-US" dirty="0"/>
              <a:t>When I turn this nob, does more heat come out? </a:t>
            </a:r>
          </a:p>
          <a:p>
            <a:r>
              <a:rPr lang="en-US" dirty="0"/>
              <a:t>OR, when I turn this nob, does the heat come on at a higher temperature, so it won’t let it go below a higher temperature</a:t>
            </a:r>
          </a:p>
        </p:txBody>
      </p:sp>
      <p:pic>
        <p:nvPicPr>
          <p:cNvPr id="16386" name="Picture 2" descr="Honeywell TH4110U2005/U T4 Pro Program Mable Thermostat, White: Amazon.com:  Tools &amp; Home Improvement">
            <a:extLst>
              <a:ext uri="{FF2B5EF4-FFF2-40B4-BE49-F238E27FC236}">
                <a16:creationId xmlns:a16="http://schemas.microsoft.com/office/drawing/2014/main" id="{154537D4-3A05-A768-8F26-005EE31D3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8622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Google Nest Learning Thermostat 3rd Generation - Works with Google  Assistant and Alexa - Stainless Steel | Dell USA">
            <a:extLst>
              <a:ext uri="{FF2B5EF4-FFF2-40B4-BE49-F238E27FC236}">
                <a16:creationId xmlns:a16="http://schemas.microsoft.com/office/drawing/2014/main" id="{D1171D0B-7E01-7509-2218-01B1F69B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67" y="378227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65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5770-07F2-B408-7BE8-FB4D7E9C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20F2E-3031-74AC-D67D-7B16ACC4B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 users interact with software, they do a range of activities</a:t>
            </a:r>
          </a:p>
          <a:p>
            <a:pPr lvl="1"/>
            <a:r>
              <a:rPr lang="en-US" dirty="0"/>
              <a:t>Cognitive activities- thinking about something, remembering something</a:t>
            </a:r>
          </a:p>
          <a:p>
            <a:pPr lvl="1"/>
            <a:r>
              <a:rPr lang="en-US" dirty="0"/>
              <a:t>Visual activities- looking to find a particular piece of information</a:t>
            </a:r>
          </a:p>
          <a:p>
            <a:pPr lvl="1"/>
            <a:r>
              <a:rPr lang="en-US" dirty="0"/>
              <a:t>Motor activities- moving a pointing, pushing a button</a:t>
            </a:r>
          </a:p>
          <a:p>
            <a:r>
              <a:rPr lang="en-US" dirty="0"/>
              <a:t>Each type of activity requires mental effort, which varies depending on the tasks</a:t>
            </a:r>
          </a:p>
          <a:p>
            <a:r>
              <a:rPr lang="en-US" dirty="0"/>
              <a:t>Cognitive tasks are more demanding than visual tasks followed by motor tasks</a:t>
            </a:r>
          </a:p>
          <a:p>
            <a:r>
              <a:rPr lang="en-US" dirty="0"/>
              <a:t>We want to minimize the overall cognitive load on the user</a:t>
            </a:r>
          </a:p>
          <a:p>
            <a:r>
              <a:rPr lang="en-US" dirty="0"/>
              <a:t>Example- requiring more mouse clicks (motor tasks) in order to minimize their thought and memory, might be a good tradeoff</a:t>
            </a:r>
          </a:p>
        </p:txBody>
      </p:sp>
    </p:spTree>
    <p:extLst>
      <p:ext uri="{BB962C8B-B14F-4D97-AF65-F5344CB8AC3E}">
        <p14:creationId xmlns:p14="http://schemas.microsoft.com/office/powerpoint/2010/main" val="3419326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0608-B672-9C0F-D99D-C9F00B85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disclosure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0E399-FDAE-32E0-0703-E40083DC2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Progressive disclosure involves only providing information when it is needed or relevant</a:t>
            </a:r>
          </a:p>
          <a:p>
            <a:r>
              <a:rPr lang="en-US" dirty="0"/>
              <a:t>Avoid the risks of information overload</a:t>
            </a:r>
          </a:p>
          <a:p>
            <a:r>
              <a:rPr lang="en-US" dirty="0"/>
              <a:t>But, from a design point of view, the designer must understand and predict what the user will need at each particular stage </a:t>
            </a:r>
          </a:p>
        </p:txBody>
      </p:sp>
    </p:spTree>
    <p:extLst>
      <p:ext uri="{BB962C8B-B14F-4D97-AF65-F5344CB8AC3E}">
        <p14:creationId xmlns:p14="http://schemas.microsoft.com/office/powerpoint/2010/main" val="55230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0AE8-1A37-B0A6-6017-AFAD19FD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is unnatural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FE89E-059C-841A-ADA4-5A0593E56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wired with an innate ability to develop speech and understand spoken language</a:t>
            </a:r>
          </a:p>
          <a:p>
            <a:r>
              <a:rPr lang="en-US" dirty="0"/>
              <a:t>We are not wired to read</a:t>
            </a:r>
          </a:p>
          <a:p>
            <a:r>
              <a:rPr lang="en-US" dirty="0"/>
              <a:t>Reading and writing comes from practice and instruction</a:t>
            </a:r>
          </a:p>
          <a:p>
            <a:r>
              <a:rPr lang="en-US" dirty="0"/>
              <a:t>Reading requires some degree of conscious attention and effort</a:t>
            </a:r>
          </a:p>
          <a:p>
            <a:endParaRPr lang="en-US" dirty="0"/>
          </a:p>
          <a:p>
            <a:r>
              <a:rPr lang="en-US" dirty="0"/>
              <a:t>Reading requires more cognitive effort than other processes</a:t>
            </a:r>
          </a:p>
          <a:p>
            <a:r>
              <a:rPr lang="en-US" dirty="0"/>
              <a:t>We want to make this as easy as possible</a:t>
            </a:r>
          </a:p>
        </p:txBody>
      </p:sp>
    </p:spTree>
    <p:extLst>
      <p:ext uri="{BB962C8B-B14F-4D97-AF65-F5344CB8AC3E}">
        <p14:creationId xmlns:p14="http://schemas.microsoft.com/office/powerpoint/2010/main" val="2905013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532F-12D1-9107-7E89-5A03A33B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disclosure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43839-BDF9-B3C7-FB84-2D92227F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3285"/>
          </a:xfrm>
        </p:spPr>
        <p:txBody>
          <a:bodyPr/>
          <a:lstStyle/>
          <a:p>
            <a:r>
              <a:rPr lang="en-US" dirty="0"/>
              <a:t>Game: Mini-motorways</a:t>
            </a:r>
          </a:p>
        </p:txBody>
      </p:sp>
      <p:pic>
        <p:nvPicPr>
          <p:cNvPr id="17410" name="Picture 2" descr="Image">
            <a:extLst>
              <a:ext uri="{FF2B5EF4-FFF2-40B4-BE49-F238E27FC236}">
                <a16:creationId xmlns:a16="http://schemas.microsoft.com/office/drawing/2014/main" id="{BB42591B-D257-D5FE-9383-A6434BFF0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99296"/>
            <a:ext cx="4322017" cy="324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creenshot of game Mini Motorways">
            <a:extLst>
              <a:ext uri="{FF2B5EF4-FFF2-40B4-BE49-F238E27FC236}">
                <a16:creationId xmlns:a16="http://schemas.microsoft.com/office/drawing/2014/main" id="{61719FC8-C483-6F43-A7FE-D13275B1A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5" y="2448910"/>
            <a:ext cx="5013434" cy="383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39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BD90-3349-3BE2-290C-53D98FCE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disclosure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12D2-B637-A635-705F-F0B026E57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0858"/>
          </a:xfrm>
        </p:spPr>
        <p:txBody>
          <a:bodyPr/>
          <a:lstStyle/>
          <a:p>
            <a:r>
              <a:rPr lang="en-US" dirty="0"/>
              <a:t>Don’t start with creating the whole map, or all the functionalities and all the game play mechanisms</a:t>
            </a:r>
          </a:p>
          <a:p>
            <a:r>
              <a:rPr lang="en-US" dirty="0"/>
              <a:t>But, start with a few core steps</a:t>
            </a:r>
          </a:p>
          <a:p>
            <a:pPr lvl="1"/>
            <a:r>
              <a:rPr lang="en-US" dirty="0"/>
              <a:t>Create roads</a:t>
            </a:r>
          </a:p>
          <a:p>
            <a:pPr lvl="1"/>
            <a:r>
              <a:rPr lang="en-US" dirty="0"/>
              <a:t>Delete roads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490CE11-3FFB-5830-7EA4-C64DD42A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428999"/>
            <a:ext cx="6653048" cy="34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11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533E-FC4B-6CFF-7C5C-BDEFB320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disclosure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2003-A7DD-5E9D-067C-42323C66E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1662" cy="4585685"/>
          </a:xfrm>
        </p:spPr>
        <p:txBody>
          <a:bodyPr>
            <a:normAutofit/>
          </a:bodyPr>
          <a:lstStyle/>
          <a:p>
            <a:r>
              <a:rPr lang="en-US" dirty="0"/>
              <a:t>Then teach the next step</a:t>
            </a:r>
          </a:p>
          <a:p>
            <a:r>
              <a:rPr lang="en-US" dirty="0"/>
              <a:t> And the next</a:t>
            </a:r>
          </a:p>
          <a:p>
            <a:r>
              <a:rPr lang="en-US" dirty="0"/>
              <a:t>Build a little area</a:t>
            </a:r>
          </a:p>
          <a:p>
            <a:r>
              <a:rPr lang="en-US" dirty="0"/>
              <a:t>Then they have the building blocks to play</a:t>
            </a:r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22CA6B8D-8549-A91A-053B-29DA7555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10" y="1207156"/>
            <a:ext cx="6588234" cy="54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61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4F08-E3AD-E521-5238-9CA9F46E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minds wander a 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9AA9-C062-4754-4841-B53245A04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Mind wandering is like day-dreaming</a:t>
            </a:r>
          </a:p>
          <a:p>
            <a:r>
              <a:rPr lang="en-US" dirty="0"/>
              <a:t>It arises when we stop doing a task and start thinking about something unrelated to that task</a:t>
            </a:r>
          </a:p>
          <a:p>
            <a:r>
              <a:rPr lang="en-US" dirty="0"/>
              <a:t>We ALL do this – studies have suggested we can only focus on something deeply for 10 minutes or so, before our minds wander</a:t>
            </a:r>
          </a:p>
          <a:p>
            <a:endParaRPr lang="en-US" dirty="0"/>
          </a:p>
          <a:p>
            <a:r>
              <a:rPr lang="en-US" dirty="0"/>
              <a:t>What should we do- we need to make sure we include elements that help the users orient themselves quickly</a:t>
            </a:r>
          </a:p>
          <a:p>
            <a:pPr lvl="1"/>
            <a:r>
              <a:rPr lang="en-US" dirty="0"/>
              <a:t>They open an application, get distracted and go on their phones, and then come back</a:t>
            </a:r>
          </a:p>
          <a:p>
            <a:pPr lvl="1"/>
            <a:r>
              <a:rPr lang="en-US" dirty="0"/>
              <a:t>Can they reorient?</a:t>
            </a:r>
          </a:p>
          <a:p>
            <a:r>
              <a:rPr lang="en-US" dirty="0"/>
              <a:t>More on attention later…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521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E083-7EC5-DB00-52F4-B81C465E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decide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4C560-87A6-2DD3-1CFB-882CD7639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86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2151-BDDC-66B6-043C-7E9D6B5F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and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C60BA-EDC8-D32C-D1D5-096A873C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like to feel that we are in control</a:t>
            </a:r>
          </a:p>
          <a:p>
            <a:r>
              <a:rPr lang="en-US" dirty="0"/>
              <a:t>We think choice equates control</a:t>
            </a:r>
          </a:p>
          <a:p>
            <a:r>
              <a:rPr lang="en-US" dirty="0"/>
              <a:t>We favor having more options, even if this makes it more difficult to make an optimal (or satisfactory) choice</a:t>
            </a:r>
          </a:p>
          <a:p>
            <a:endParaRPr lang="en-US" dirty="0"/>
          </a:p>
          <a:p>
            <a:r>
              <a:rPr lang="en-US" dirty="0"/>
              <a:t>What presenting to the user how something will be done, good to offer some choice of approaches</a:t>
            </a:r>
          </a:p>
          <a:p>
            <a:r>
              <a:rPr lang="en-US" dirty="0"/>
              <a:t>Avoid taking choices away from users, even if there is an improved way of accomplishing a task</a:t>
            </a:r>
          </a:p>
          <a:p>
            <a:pPr lvl="1"/>
            <a:r>
              <a:rPr lang="en-US" dirty="0"/>
              <a:t>Can present a default, but don’t remove choices</a:t>
            </a:r>
          </a:p>
        </p:txBody>
      </p:sp>
    </p:spTree>
    <p:extLst>
      <p:ext uri="{BB962C8B-B14F-4D97-AF65-F5344CB8AC3E}">
        <p14:creationId xmlns:p14="http://schemas.microsoft.com/office/powerpoint/2010/main" val="41145320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5CF8-9B5F-C729-1513-36CA9A40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choice?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77F09-778F-D117-9B45-8DA6AE00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think that more choice is desirable compared to less choice</a:t>
            </a:r>
          </a:p>
          <a:p>
            <a:r>
              <a:rPr lang="en-US" dirty="0"/>
              <a:t>But too many choices can overwhelm our ability to make a decision</a:t>
            </a:r>
          </a:p>
          <a:p>
            <a:r>
              <a:rPr lang="en-US" dirty="0"/>
              <a:t>Iyengar and Lepper (2000) study</a:t>
            </a:r>
          </a:p>
          <a:p>
            <a:pPr lvl="1"/>
            <a:r>
              <a:rPr lang="en-US" dirty="0"/>
              <a:t>If asked to choose between 6 different jams or 24 different jams</a:t>
            </a:r>
          </a:p>
          <a:p>
            <a:pPr lvl="1"/>
            <a:r>
              <a:rPr lang="en-US" dirty="0"/>
              <a:t>Less choice-&gt; greater sales</a:t>
            </a:r>
          </a:p>
          <a:p>
            <a:r>
              <a:rPr lang="en-US" dirty="0"/>
              <a:t>Limiting choices can actually make people happier</a:t>
            </a:r>
          </a:p>
          <a:p>
            <a:r>
              <a:rPr lang="en-US" dirty="0"/>
              <a:t>Progressive disclosure is one approach to limiting choices</a:t>
            </a:r>
          </a:p>
          <a:p>
            <a:pPr lvl="1"/>
            <a:r>
              <a:rPr lang="en-US" dirty="0"/>
              <a:t>Initial selection from a broad category, then a more narrow category </a:t>
            </a:r>
          </a:p>
        </p:txBody>
      </p:sp>
    </p:spTree>
    <p:extLst>
      <p:ext uri="{BB962C8B-B14F-4D97-AF65-F5344CB8AC3E}">
        <p14:creationId xmlns:p14="http://schemas.microsoft.com/office/powerpoint/2010/main" val="28810708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C737-96B0-D7A1-897E-4D3E6589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Uncertainty-&gt; follow advice of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95923-20AF-ABC2-AD4E-F34043829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opinion of others can influence our decisions, especially when uncertain</a:t>
            </a:r>
          </a:p>
          <a:p>
            <a:r>
              <a:rPr lang="en-US" dirty="0"/>
              <a:t>Approaches to harness this: recommended options, reviews, testimonials</a:t>
            </a:r>
          </a:p>
        </p:txBody>
      </p:sp>
    </p:spTree>
    <p:extLst>
      <p:ext uri="{BB962C8B-B14F-4D97-AF65-F5344CB8AC3E}">
        <p14:creationId xmlns:p14="http://schemas.microsoft.com/office/powerpoint/2010/main" val="13622076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BF69-E800-7D04-CB2C-71A1B62B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settle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D8AA-AF79-57F8-135E-5F69C395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 time (not always) we “satisfice” (satisfaction + sufficient)</a:t>
            </a:r>
          </a:p>
          <a:p>
            <a:pPr lvl="1"/>
            <a:r>
              <a:rPr lang="en-US" dirty="0"/>
              <a:t>When we are satisficing, we get a feel for the number of options, and then we feel content ‘ok there is a reasonable amount of choice’</a:t>
            </a:r>
          </a:p>
          <a:p>
            <a:pPr lvl="1"/>
            <a:r>
              <a:rPr lang="en-US" dirty="0"/>
              <a:t>Then we just go for something that is satisfactory and sufficient</a:t>
            </a:r>
          </a:p>
          <a:p>
            <a:r>
              <a:rPr lang="en-US" dirty="0"/>
              <a:t>Evolutionary perspective- making optional decisions can take time and require lots of cognition, but good </a:t>
            </a:r>
            <a:r>
              <a:rPr lang="en-US" dirty="0" err="1"/>
              <a:t>enough+fast</a:t>
            </a:r>
            <a:r>
              <a:rPr lang="en-US" dirty="0"/>
              <a:t> decisions require less time and effort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953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B3BA-F2EA-C426-7D69-9B0DE8BDC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means from design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D4FE-E0BF-6EE4-62FC-7BEAE2F51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will scan the screen and pick options that look ok</a:t>
            </a:r>
          </a:p>
          <a:p>
            <a:r>
              <a:rPr lang="en-US" dirty="0"/>
              <a:t>They will probably not read instructions</a:t>
            </a:r>
          </a:p>
          <a:p>
            <a:r>
              <a:rPr lang="en-US" dirty="0"/>
              <a:t>We want to make sure we have an idea for how users scan the screen </a:t>
            </a:r>
          </a:p>
        </p:txBody>
      </p:sp>
    </p:spTree>
    <p:extLst>
      <p:ext uri="{BB962C8B-B14F-4D97-AF65-F5344CB8AC3E}">
        <p14:creationId xmlns:p14="http://schemas.microsoft.com/office/powerpoint/2010/main" val="1645792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09E8-AA3A-1C8A-68DA-D5DF16E9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seeing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EA52F-546C-4108-3AB0-DB15CFBC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810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we read, our eyes alternate between brief periods of fixation (250ms), and jumping between words (saccades)</a:t>
            </a:r>
          </a:p>
          <a:p>
            <a:r>
              <a:rPr lang="en-US" dirty="0"/>
              <a:t>During a saccade we can’t see words</a:t>
            </a:r>
          </a:p>
          <a:p>
            <a:r>
              <a:rPr lang="en-US" dirty="0"/>
              <a:t>Most saccades jump forward (over one or several words)</a:t>
            </a:r>
          </a:p>
          <a:p>
            <a:r>
              <a:rPr lang="en-US" dirty="0"/>
              <a:t>10-15% of the time saccades jump back, to reread or refocus on letters/words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ADD19-3321-26AC-319D-CCC2C9558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952" y="1484571"/>
            <a:ext cx="5602437" cy="2130988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FDA8E947-5677-DCA0-B8F7-1DE9CAEE4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952" y="4027034"/>
            <a:ext cx="6028264" cy="14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564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BA27-F767-B711-59D9-4438CAAF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motivated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A6B35-A408-16D8-A7E9-5A576D656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8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61CD-8DE4-4CC3-2179-AFC7E01A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motivation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11C0A-AF83-7C4B-CC08-AA13C1C6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designers of interfaces we sometimes want to motivate specific behaviors or actions in our users</a:t>
            </a:r>
          </a:p>
          <a:p>
            <a:r>
              <a:rPr lang="en-US" dirty="0"/>
              <a:t>Also, lots of interests in tools that motivate people to reach their goals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think of some interfaces we have interacted with that aim to motivate us in different direction…. </a:t>
            </a:r>
          </a:p>
        </p:txBody>
      </p:sp>
    </p:spTree>
    <p:extLst>
      <p:ext uri="{BB962C8B-B14F-4D97-AF65-F5344CB8AC3E}">
        <p14:creationId xmlns:p14="http://schemas.microsoft.com/office/powerpoint/2010/main" val="42073613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78B8-A2EB-E961-EBE6-4B23F526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motivated?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AB27-30F6-4700-E469-3035D871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13" y="1825625"/>
            <a:ext cx="646649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Intrinsic rewards- internal to the individual </a:t>
            </a:r>
          </a:p>
          <a:p>
            <a:pPr lvl="1"/>
            <a:r>
              <a:rPr lang="en-US" dirty="0"/>
              <a:t>I am motivated because I want to master this</a:t>
            </a:r>
          </a:p>
          <a:p>
            <a:r>
              <a:rPr lang="en-US" dirty="0"/>
              <a:t>Extrinsic rewards- external rewards you get for doing the task</a:t>
            </a:r>
          </a:p>
          <a:p>
            <a:pPr lvl="1"/>
            <a:r>
              <a:rPr lang="en-US" dirty="0"/>
              <a:t>Points, badges</a:t>
            </a:r>
          </a:p>
          <a:p>
            <a:r>
              <a:rPr lang="en-US" dirty="0"/>
              <a:t>Which is better? </a:t>
            </a:r>
          </a:p>
          <a:p>
            <a:pPr lvl="1"/>
            <a:r>
              <a:rPr lang="en-US" dirty="0"/>
              <a:t>Intrinsic motivation is a stronger long-term motivator</a:t>
            </a:r>
          </a:p>
          <a:p>
            <a:pPr lvl="1"/>
            <a:r>
              <a:rPr lang="en-US" dirty="0"/>
              <a:t>Better to care about mastery, rather than ‘points’</a:t>
            </a:r>
          </a:p>
          <a:p>
            <a:pPr lvl="1"/>
            <a:r>
              <a:rPr lang="en-US" dirty="0"/>
              <a:t>Think about how you learn when you want to master a skill vs when you just want a grade </a:t>
            </a:r>
          </a:p>
          <a:p>
            <a:r>
              <a:rPr lang="en-US" dirty="0"/>
              <a:t>Ideally, if your goal is to motivate, we want to encourage intrinsic rewards (mastery, new capabilities, curiosity)</a:t>
            </a:r>
          </a:p>
          <a:p>
            <a:pPr lvl="1"/>
            <a:r>
              <a:rPr lang="en-US" dirty="0"/>
              <a:t>More solid foundation for encouraging behavior</a:t>
            </a:r>
          </a:p>
        </p:txBody>
      </p:sp>
      <p:pic>
        <p:nvPicPr>
          <p:cNvPr id="6146" name="Picture 2" descr="Intrinsic vs Extrinsic Motivation | Motivation and Engagement">
            <a:extLst>
              <a:ext uri="{FF2B5EF4-FFF2-40B4-BE49-F238E27FC236}">
                <a16:creationId xmlns:a16="http://schemas.microsoft.com/office/drawing/2014/main" id="{A2245CB5-E1D5-4201-DA63-91C1DB27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751" y="3263022"/>
            <a:ext cx="4849036" cy="346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it 2- Intrinsic vs Extrinsic Motivation - KNILT">
            <a:extLst>
              <a:ext uri="{FF2B5EF4-FFF2-40B4-BE49-F238E27FC236}">
                <a16:creationId xmlns:a16="http://schemas.microsoft.com/office/drawing/2014/main" id="{89355CBE-42AB-774F-C394-D79E5A730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49" y="131381"/>
            <a:ext cx="5081533" cy="27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66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CD5-12D6-2F7B-1E02-58EC9B30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Progress, mastery and control are good motivators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40A3-FB2C-29CD-3EED-9D159664C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40374" cy="4351338"/>
          </a:xfrm>
        </p:spPr>
        <p:txBody>
          <a:bodyPr/>
          <a:lstStyle/>
          <a:p>
            <a:r>
              <a:rPr lang="en-US" dirty="0"/>
              <a:t>Highlighting small steps that will result in increased progress or mastery</a:t>
            </a:r>
          </a:p>
          <a:p>
            <a:pPr lvl="1"/>
            <a:r>
              <a:rPr lang="en-US" dirty="0"/>
              <a:t>If it feels ‘big’, it is harder to motivate than if it feels small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E91D7C-8021-94AC-48F4-575FC4F4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408" y="1313656"/>
            <a:ext cx="2655943" cy="26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89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CD5-12D6-2F7B-1E02-58EC9B30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Progress, mastery and control are good motivators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40A3-FB2C-29CD-3EED-9D159664C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40374" cy="4351338"/>
          </a:xfrm>
        </p:spPr>
        <p:txBody>
          <a:bodyPr>
            <a:normAutofit/>
          </a:bodyPr>
          <a:lstStyle/>
          <a:p>
            <a:r>
              <a:rPr lang="en-US" dirty="0"/>
              <a:t>If you want to encourage greater participation, it helps to: </a:t>
            </a:r>
          </a:p>
          <a:p>
            <a:pPr lvl="1"/>
            <a:r>
              <a:rPr lang="en-US" dirty="0"/>
              <a:t>enable and encourage users to set and track their own goals</a:t>
            </a:r>
          </a:p>
          <a:p>
            <a:pPr lvl="1"/>
            <a:r>
              <a:rPr lang="en-US" dirty="0"/>
              <a:t>enable them to track progress</a:t>
            </a:r>
          </a:p>
        </p:txBody>
      </p:sp>
      <p:pic>
        <p:nvPicPr>
          <p:cNvPr id="4098" name="Picture 2" descr="Fitbit Official Site for Activity Trackers &amp; More">
            <a:extLst>
              <a:ext uri="{FF2B5EF4-FFF2-40B4-BE49-F238E27FC236}">
                <a16:creationId xmlns:a16="http://schemas.microsoft.com/office/drawing/2014/main" id="{3F258A33-5338-B3CD-9B99-8F04F87B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008" y="1258667"/>
            <a:ext cx="2982639" cy="530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682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E78C-CE87-D420-A015-5F446FC4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37A9-0749-45A3-73E5-7B1248BD6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34296" cy="4351338"/>
          </a:xfrm>
        </p:spPr>
        <p:txBody>
          <a:bodyPr>
            <a:normAutofit/>
          </a:bodyPr>
          <a:lstStyle/>
          <a:p>
            <a:r>
              <a:rPr lang="en-US" dirty="0"/>
              <a:t>We tend to focus more on what’s left to do rather than what has already been done</a:t>
            </a:r>
          </a:p>
          <a:p>
            <a:r>
              <a:rPr lang="en-US" dirty="0"/>
              <a:t>Better to highlight what’s left to do rather than what has already been done</a:t>
            </a:r>
          </a:p>
          <a:p>
            <a:r>
              <a:rPr lang="en-US" dirty="0"/>
              <a:t>The closer we get, the more motivated we are to reach it</a:t>
            </a:r>
          </a:p>
          <a:p>
            <a:pPr lvl="1"/>
            <a:r>
              <a:rPr lang="en-US" dirty="0"/>
              <a:t>Visual representations of progress and closeness to a goal are often useful</a:t>
            </a:r>
          </a:p>
          <a:p>
            <a:r>
              <a:rPr lang="en-US" dirty="0"/>
              <a:t>Note- motivation can drop once the goal has been achieved</a:t>
            </a:r>
          </a:p>
          <a:p>
            <a:pPr lvl="1"/>
            <a:r>
              <a:rPr lang="en-US" dirty="0"/>
              <a:t>How to sustain motivation following this? </a:t>
            </a:r>
          </a:p>
        </p:txBody>
      </p:sp>
      <p:pic>
        <p:nvPicPr>
          <p:cNvPr id="5122" name="Picture 2" descr="React: How to create a custom progress bar component in 5 minutes - DEV  Community 👩‍💻👨‍💻">
            <a:extLst>
              <a:ext uri="{FF2B5EF4-FFF2-40B4-BE49-F238E27FC236}">
                <a16:creationId xmlns:a16="http://schemas.microsoft.com/office/drawing/2014/main" id="{AF61F103-754A-22B4-2E6E-683EB004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52" y="227434"/>
            <a:ext cx="3804744" cy="159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522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FD7A-4387-3206-DE76-2A50C85F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# of competitors impact 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78794-3DB8-E6A3-FF39-FD610A814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Garcia and Tor (2009) study.  </a:t>
            </a:r>
          </a:p>
          <a:p>
            <a:pPr lvl="1"/>
            <a:r>
              <a:rPr lang="en-US" dirty="0"/>
              <a:t>Students brought into a private room </a:t>
            </a:r>
          </a:p>
          <a:p>
            <a:pPr lvl="1"/>
            <a:r>
              <a:rPr lang="en-US" dirty="0"/>
              <a:t>“Complete a short quiz as quickly as possible”</a:t>
            </a:r>
          </a:p>
          <a:p>
            <a:pPr lvl="1"/>
            <a:r>
              <a:rPr lang="en-US" dirty="0"/>
              <a:t>“The top 20% will get a prize”</a:t>
            </a:r>
          </a:p>
          <a:p>
            <a:pPr lvl="2"/>
            <a:r>
              <a:rPr lang="en-US" dirty="0"/>
              <a:t>Note- 20% is a relative number (if 10 students in the room, 2 students get a prize. 100,20 etc.)</a:t>
            </a:r>
          </a:p>
          <a:p>
            <a:pPr lvl="1"/>
            <a:r>
              <a:rPr lang="en-US" dirty="0"/>
              <a:t>One group was told they competed against 10 other students</a:t>
            </a:r>
          </a:p>
          <a:p>
            <a:pPr lvl="1"/>
            <a:r>
              <a:rPr lang="en-US" dirty="0"/>
              <a:t>A second group was told they competed against 100 other students</a:t>
            </a:r>
          </a:p>
          <a:p>
            <a:pPr lvl="1"/>
            <a:r>
              <a:rPr lang="en-US" dirty="0"/>
              <a:t>Which group completed the test the fastest? </a:t>
            </a:r>
          </a:p>
        </p:txBody>
      </p:sp>
    </p:spTree>
    <p:extLst>
      <p:ext uri="{BB962C8B-B14F-4D97-AF65-F5344CB8AC3E}">
        <p14:creationId xmlns:p14="http://schemas.microsoft.com/office/powerpoint/2010/main" val="3502873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FD7A-4387-3206-DE76-2A50C85F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# of competitors impact 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78794-3DB8-E6A3-FF39-FD610A814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Garcia and Tor (2009) study.  </a:t>
            </a:r>
          </a:p>
          <a:p>
            <a:pPr lvl="1"/>
            <a:r>
              <a:rPr lang="en-US" dirty="0"/>
              <a:t>Students brought into a private room </a:t>
            </a:r>
          </a:p>
          <a:p>
            <a:pPr lvl="1"/>
            <a:r>
              <a:rPr lang="en-US" dirty="0"/>
              <a:t>“Complete a short quiz as quickly as possible”</a:t>
            </a:r>
          </a:p>
          <a:p>
            <a:pPr lvl="1"/>
            <a:r>
              <a:rPr lang="en-US" dirty="0"/>
              <a:t>“The top 20% will get a prize”</a:t>
            </a:r>
          </a:p>
          <a:p>
            <a:pPr lvl="2"/>
            <a:r>
              <a:rPr lang="en-US" dirty="0"/>
              <a:t>Note- 20% is a relative number (if 10 students in the room, 2 students get a prize. 100,20 etc.)</a:t>
            </a:r>
          </a:p>
          <a:p>
            <a:pPr lvl="1"/>
            <a:r>
              <a:rPr lang="en-US" dirty="0"/>
              <a:t>One group was told they competed against 10 other students</a:t>
            </a:r>
          </a:p>
          <a:p>
            <a:pPr lvl="1"/>
            <a:r>
              <a:rPr lang="en-US" dirty="0"/>
              <a:t>A second group was told they competed against 100 other students</a:t>
            </a:r>
          </a:p>
          <a:p>
            <a:pPr lvl="1"/>
            <a:r>
              <a:rPr lang="en-US" dirty="0"/>
              <a:t>Which group completed the test the fastest? </a:t>
            </a:r>
          </a:p>
          <a:p>
            <a:pPr lvl="2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group with fewer participants</a:t>
            </a:r>
          </a:p>
          <a:p>
            <a:pPr lvl="2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Same chances of success… but if we feel we are up against a large number of other competitors, it lowers our motivation</a:t>
            </a:r>
          </a:p>
        </p:txBody>
      </p:sp>
    </p:spTree>
    <p:extLst>
      <p:ext uri="{BB962C8B-B14F-4D97-AF65-F5344CB8AC3E}">
        <p14:creationId xmlns:p14="http://schemas.microsoft.com/office/powerpoint/2010/main" val="23045986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17DC-1240-0BB3-2564-79071320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AA7A-4122-61DF-DA03-6CCA0C44F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18164" cy="4351338"/>
          </a:xfrm>
        </p:spPr>
        <p:txBody>
          <a:bodyPr/>
          <a:lstStyle/>
          <a:p>
            <a:r>
              <a:rPr lang="en-US" dirty="0"/>
              <a:t>Gamification: Take something that is not normally a game, and turn it into a game as a motivational tool </a:t>
            </a:r>
          </a:p>
        </p:txBody>
      </p:sp>
      <p:pic>
        <p:nvPicPr>
          <p:cNvPr id="6146" name="Picture 2" descr="Monster List of Gamification Software for 2022 (40 Platforms!)">
            <a:extLst>
              <a:ext uri="{FF2B5EF4-FFF2-40B4-BE49-F238E27FC236}">
                <a16:creationId xmlns:a16="http://schemas.microsoft.com/office/drawing/2014/main" id="{2F886A5D-4E05-B38B-9E66-E47B3019B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84" y="553718"/>
            <a:ext cx="6990507" cy="540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4994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D7219-0127-94D6-2513-38E5F1B8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 example: Duolingo</a:t>
            </a:r>
          </a:p>
        </p:txBody>
      </p:sp>
      <p:pic>
        <p:nvPicPr>
          <p:cNvPr id="7170" name="Picture 2" descr="duolingo's gamification elements. | Download Scientific Diagram">
            <a:extLst>
              <a:ext uri="{FF2B5EF4-FFF2-40B4-BE49-F238E27FC236}">
                <a16:creationId xmlns:a16="http://schemas.microsoft.com/office/drawing/2014/main" id="{14B5C7B7-9482-7ADE-07B1-7D80C3CC1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4" y="1484123"/>
            <a:ext cx="6214789" cy="537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79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1D1F-CDFB-4F74-D134-140CB950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letters and words in different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46709-FFBA-04E5-36E8-31264F672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fonts can be used to shape the association or mood within a piece of text</a:t>
            </a:r>
          </a:p>
          <a:p>
            <a:pPr lvl="1"/>
            <a:r>
              <a:rPr lang="en-US" dirty="0"/>
              <a:t>Classical, modern, serious, playful</a:t>
            </a:r>
          </a:p>
          <a:p>
            <a:r>
              <a:rPr lang="en-US" dirty="0"/>
              <a:t>When choosing a font it is important to select one that doesn’t meaningfully interfere with the brain’s ability to recognize and group symbols, and thereby identify words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Aside- serif and sans-serif fonts are not much different in terms of interpretability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097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DBBC-9F2F-1E4B-FC1F-808D690D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D8C0-3D0C-54F1-6CB3-EC4049AB1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3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C28-BD8D-6663-EE9D-37F9E5A7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5A0A3-FC59-528F-8B84-90EE67D1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Song and Schwarz (2008)</a:t>
            </a:r>
          </a:p>
          <a:p>
            <a:r>
              <a:rPr lang="en-US" dirty="0"/>
              <a:t>Two groups of participants were given a series of instructions which differed only in the font that was used</a:t>
            </a:r>
          </a:p>
          <a:p>
            <a:r>
              <a:rPr lang="en-US" dirty="0"/>
              <a:t>One font was easy to read, the other was long</a:t>
            </a:r>
          </a:p>
          <a:p>
            <a:r>
              <a:rPr lang="en-US" dirty="0"/>
              <a:t>Participants were asked to estimate how long it would take to complete the instructions</a:t>
            </a:r>
          </a:p>
          <a:p>
            <a:r>
              <a:rPr lang="en-US" dirty="0"/>
              <a:t>The easy font group estimated 8 min</a:t>
            </a:r>
          </a:p>
          <a:p>
            <a:r>
              <a:rPr lang="en-US" dirty="0"/>
              <a:t>The hard font group estimated 15 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57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78743</TotalTime>
  <Words>3948</Words>
  <Application>Microsoft Macintosh PowerPoint</Application>
  <PresentationFormat>Widescreen</PresentationFormat>
  <Paragraphs>432</Paragraphs>
  <Slides>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User interface design</vt:lpstr>
      <vt:lpstr>UI Design: Week 7, Wed</vt:lpstr>
      <vt:lpstr>Project 2 questions?</vt:lpstr>
      <vt:lpstr>Continue our discussion of people</vt:lpstr>
      <vt:lpstr>How we read</vt:lpstr>
      <vt:lpstr>Reading is unnatural</vt:lpstr>
      <vt:lpstr>Process of seeing words</vt:lpstr>
      <vt:lpstr>Identifying letters and words in different fonts</vt:lpstr>
      <vt:lpstr>Study</vt:lpstr>
      <vt:lpstr>We discussed the value of using hierarchy to help people read</vt:lpstr>
      <vt:lpstr>People read faster with long line lengths But prefer shorter line lengths </vt:lpstr>
      <vt:lpstr>We scan, we don’t read</vt:lpstr>
      <vt:lpstr>Take-aways</vt:lpstr>
      <vt:lpstr>Influence</vt:lpstr>
      <vt:lpstr>Write down an answer</vt:lpstr>
      <vt:lpstr>Let’s look at some examples</vt:lpstr>
      <vt:lpstr>Let’s look at some examples</vt:lpstr>
      <vt:lpstr>One half of the room </vt:lpstr>
      <vt:lpstr>Other half of the room </vt:lpstr>
      <vt:lpstr>Answers</vt:lpstr>
      <vt:lpstr>Answers</vt:lpstr>
      <vt:lpstr>Anchoring bias</vt:lpstr>
      <vt:lpstr>Anchoring is used all the time</vt:lpstr>
      <vt:lpstr>Surprising anchors</vt:lpstr>
      <vt:lpstr>Results</vt:lpstr>
      <vt:lpstr>Another example</vt:lpstr>
      <vt:lpstr>Another example</vt:lpstr>
      <vt:lpstr>Another example</vt:lpstr>
      <vt:lpstr>Another example</vt:lpstr>
      <vt:lpstr>Impact of initial pieces of information</vt:lpstr>
      <vt:lpstr>Lots of things impact our thinking </vt:lpstr>
      <vt:lpstr>Cognitive biases</vt:lpstr>
      <vt:lpstr>Cognitive biases- for good, not for profit</vt:lpstr>
      <vt:lpstr>Another cognitive bias: sunk cost fallacy</vt:lpstr>
      <vt:lpstr>Sunk cost fallacy and UI design</vt:lpstr>
      <vt:lpstr>Sunk rewards</vt:lpstr>
      <vt:lpstr>Note to self- sunk cost fallacy applies to our work too…</vt:lpstr>
      <vt:lpstr>Social proof bias</vt:lpstr>
      <vt:lpstr>Social proof bias</vt:lpstr>
      <vt:lpstr>Social proof bias</vt:lpstr>
      <vt:lpstr>Bandwagon Effect</vt:lpstr>
      <vt:lpstr>Confirm shaming</vt:lpstr>
      <vt:lpstr>Confirmation bias</vt:lpstr>
      <vt:lpstr>Confirmation bias and UI </vt:lpstr>
      <vt:lpstr>BIG issue in the design of personalized content</vt:lpstr>
      <vt:lpstr>Continue our discussion of people</vt:lpstr>
      <vt:lpstr>How we remember</vt:lpstr>
      <vt:lpstr>How does memory work?</vt:lpstr>
      <vt:lpstr>Working (short term) memory</vt:lpstr>
      <vt:lpstr>Goal: Minimize how much we require users to hold things in their working memory</vt:lpstr>
      <vt:lpstr>Working memory capacity</vt:lpstr>
      <vt:lpstr>Seeing beats memory </vt:lpstr>
      <vt:lpstr>What can help us remember</vt:lpstr>
      <vt:lpstr>How we think</vt:lpstr>
      <vt:lpstr>Mental models</vt:lpstr>
      <vt:lpstr>We design using conceptual (Represented) models</vt:lpstr>
      <vt:lpstr>Example – from earlier</vt:lpstr>
      <vt:lpstr>Cognitive load</vt:lpstr>
      <vt:lpstr>Progressive disclosure</vt:lpstr>
      <vt:lpstr>Progressive disclosure example</vt:lpstr>
      <vt:lpstr>Progressive disclosure</vt:lpstr>
      <vt:lpstr>Progressive disclosure</vt:lpstr>
      <vt:lpstr>Our minds wander a lot</vt:lpstr>
      <vt:lpstr>How we decide</vt:lpstr>
      <vt:lpstr>Choice and control </vt:lpstr>
      <vt:lpstr>How much choice?</vt:lpstr>
      <vt:lpstr>Uncertainty-&gt; follow advice of others</vt:lpstr>
      <vt:lpstr>We settle</vt:lpstr>
      <vt:lpstr>What this means from design perspective</vt:lpstr>
      <vt:lpstr>How are we motivated</vt:lpstr>
      <vt:lpstr>Why motivation matters</vt:lpstr>
      <vt:lpstr>How are we motivated? </vt:lpstr>
      <vt:lpstr>Progress, mastery and control are good motivators</vt:lpstr>
      <vt:lpstr>Progress, mastery and control are good motivators</vt:lpstr>
      <vt:lpstr>Distance to our goal</vt:lpstr>
      <vt:lpstr>How does # of competitors impact motivation?</vt:lpstr>
      <vt:lpstr>How does # of competitors impact motivation?</vt:lpstr>
      <vt:lpstr>Gamification </vt:lpstr>
      <vt:lpstr>Gamification example: Duolingo</vt:lpstr>
      <vt:lpstr>Activity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Jillian Aurisano</cp:lastModifiedBy>
  <cp:revision>170</cp:revision>
  <dcterms:created xsi:type="dcterms:W3CDTF">2022-01-10T03:51:18Z</dcterms:created>
  <dcterms:modified xsi:type="dcterms:W3CDTF">2024-10-13T15:39:42Z</dcterms:modified>
</cp:coreProperties>
</file>